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g" ContentType="video/unknown"/>
  <Default Extension="mp4" ContentType="video/unknown"/>
  <Default Extension="emf" ContentType="image/x-emf"/>
  <Default Extension="rels" ContentType="application/vnd.openxmlformats-package.relationships+xml"/>
  <Default Extension="mov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5" r:id="rId3"/>
    <p:sldId id="262" r:id="rId4"/>
    <p:sldId id="260" r:id="rId5"/>
    <p:sldId id="258" r:id="rId6"/>
    <p:sldId id="257" r:id="rId7"/>
    <p:sldId id="259" r:id="rId8"/>
    <p:sldId id="273" r:id="rId9"/>
    <p:sldId id="261" r:id="rId10"/>
    <p:sldId id="268" r:id="rId11"/>
    <p:sldId id="276" r:id="rId12"/>
    <p:sldId id="269" r:id="rId13"/>
    <p:sldId id="263" r:id="rId14"/>
    <p:sldId id="272" r:id="rId15"/>
    <p:sldId id="265" r:id="rId16"/>
    <p:sldId id="267" r:id="rId17"/>
    <p:sldId id="270" r:id="rId18"/>
    <p:sldId id="266" r:id="rId19"/>
    <p:sldId id="271" r:id="rId20"/>
    <p:sldId id="277" r:id="rId21"/>
    <p:sldId id="274" r:id="rId22"/>
    <p:sldId id="280" r:id="rId23"/>
    <p:sldId id="278" r:id="rId24"/>
    <p:sldId id="279" r:id="rId25"/>
    <p:sldId id="281" r:id="rId26"/>
    <p:sldId id="264" r:id="rId27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68" d="100"/>
          <a:sy n="68" d="100"/>
        </p:scale>
        <p:origin x="-2024" y="-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60E347-A72E-494F-8634-9D4B4C7AC535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5F6074-F7BF-1D44-BC64-8CB8AA5ED3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8266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CA2CA8-8583-FC47-946C-C166BA9B800A}" type="datetimeFigureOut">
              <a:rPr lang="en-US" smtClean="0"/>
              <a:t>8/10/16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7B089F-5D21-F145-88FF-47F32DBD8C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4233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E85AC8-852B-0D4B-939F-57E9387209B6}" type="datetime1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DEABA5-B6A2-3E49-8E0D-104A848E2BFB}" type="datetime1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8147D9-10F2-E44E-9D0F-1EABCBC6FD67}" type="datetime1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B68BC5-2D9E-EA4A-91EB-6A0AF30685F8}" type="datetime1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ED1B6-7C4C-7044-B849-64B6B92D950B}" type="datetime1">
              <a:rPr lang="en-US" smtClean="0"/>
              <a:t>8/10/16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C2A4E-21A2-504E-82C5-47463F79D732}" type="datetime1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5A921-E013-3342-8CBF-13875099B9CC}" type="datetime1">
              <a:rPr lang="en-US" smtClean="0"/>
              <a:t>8/10/16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3136B-0180-B949-A601-7A09F7A6CE17}" type="datetime1">
              <a:rPr lang="en-US" smtClean="0"/>
              <a:t>8/10/16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07683-FA54-804D-9284-FFA96D6A18FC}" type="datetime1">
              <a:rPr lang="en-US" smtClean="0"/>
              <a:t>8/10/16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7091E3-AB6D-D94C-A94C-7F4623034F15}" type="datetime1">
              <a:rPr lang="en-US" smtClean="0"/>
              <a:t>8/10/16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C70BDE-C0E5-1D40-88CA-C91FCE13BBBF}" type="datetime1">
              <a:rPr lang="en-US" smtClean="0"/>
              <a:t>8/10/16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CFD2F75C-19F5-624A-99C4-4D955ABE6AB8}" type="datetime1">
              <a:rPr lang="en-US" smtClean="0"/>
              <a:t>8/10/16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gif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microsoft.com/office/2007/relationships/media" Target="../media/media8.mov"/><Relationship Id="rId2" Type="http://schemas.openxmlformats.org/officeDocument/2006/relationships/video" Target="../media/media8.mov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Relationship Id="rId3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51/swsc/2015019" TargetMode="External"/><Relationship Id="rId4" Type="http://schemas.openxmlformats.org/officeDocument/2006/relationships/hyperlink" Target="http://cdaw.gsfc.nasa.gov/publications/gopal2008.catalog.pdf" TargetMode="External"/><Relationship Id="rId5" Type="http://schemas.openxmlformats.org/officeDocument/2006/relationships/hyperlink" Target="https://kauai.ccmc.gsfc.nasa.gov/DONKI/search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elios.gsfc.nasa.gov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g"/><Relationship Id="rId4" Type="http://schemas.openxmlformats.org/officeDocument/2006/relationships/video" Target="../media/media2.mpg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microsoft.com/office/2007/relationships/media" Target="../media/media1.mpg"/><Relationship Id="rId2" Type="http://schemas.openxmlformats.org/officeDocument/2006/relationships/video" Target="../media/media1.m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4.mpg"/><Relationship Id="rId4" Type="http://schemas.openxmlformats.org/officeDocument/2006/relationships/video" Target="../media/media4.mpg"/><Relationship Id="rId5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microsoft.com/office/2007/relationships/media" Target="../media/media3.mpg"/><Relationship Id="rId2" Type="http://schemas.openxmlformats.org/officeDocument/2006/relationships/video" Target="../media/media3.m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6.mov"/><Relationship Id="rId4" Type="http://schemas.openxmlformats.org/officeDocument/2006/relationships/video" Target="../media/media6.mov"/><Relationship Id="rId5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1" Type="http://schemas.microsoft.com/office/2007/relationships/media" Target="../media/media5.mov"/><Relationship Id="rId2" Type="http://schemas.openxmlformats.org/officeDocument/2006/relationships/video" Target="../media/media5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image" Target="../media/image19.png"/><Relationship Id="rId5" Type="http://schemas.openxmlformats.org/officeDocument/2006/relationships/image" Target="../media/image20.gif"/><Relationship Id="rId1" Type="http://schemas.microsoft.com/office/2007/relationships/media" Target="../media/media7.mp4"/><Relationship Id="rId2" Type="http://schemas.openxmlformats.org/officeDocument/2006/relationships/video" Target="../media/media7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 III Radio Burst Characteristics of </a:t>
            </a:r>
            <a:r>
              <a:rPr lang="en-US" dirty="0" smtClean="0">
                <a:solidFill>
                  <a:srgbClr val="FF0000"/>
                </a:solidFill>
              </a:rPr>
              <a:t>SEP</a:t>
            </a:r>
            <a:r>
              <a:rPr lang="en-US" dirty="0" smtClean="0"/>
              <a:t> events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Tale of SEPs with Bryan Yamashiro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</a:t>
            </a:fld>
            <a:r>
              <a:rPr lang="en-US" dirty="0" smtClean="0"/>
              <a:t>/24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142" y="5011473"/>
            <a:ext cx="2036458" cy="16857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42" y="5011473"/>
            <a:ext cx="1685800" cy="1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174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111"/>
            <a:ext cx="7620000" cy="1143000"/>
          </a:xfrm>
        </p:spPr>
        <p:txBody>
          <a:bodyPr/>
          <a:lstStyle/>
          <a:p>
            <a:r>
              <a:rPr lang="en-US" dirty="0" smtClean="0"/>
              <a:t>SEP Detection in Space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72401" y="1162946"/>
            <a:ext cx="7482175" cy="4255405"/>
            <a:chOff x="169082" y="1864613"/>
            <a:chExt cx="8974918" cy="5104386"/>
          </a:xfrm>
        </p:grpSpPr>
        <p:pic>
          <p:nvPicPr>
            <p:cNvPr id="5" name="Picture 4" descr="20120307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82" y="4311622"/>
              <a:ext cx="2815097" cy="2252078"/>
            </a:xfrm>
            <a:prstGeom prst="rect">
              <a:avLst/>
            </a:prstGeom>
          </p:spPr>
        </p:pic>
        <p:pic>
          <p:nvPicPr>
            <p:cNvPr id="6" name="Picture 5" descr="20120307ACE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083" y="1864613"/>
              <a:ext cx="2815096" cy="2252077"/>
            </a:xfrm>
            <a:prstGeom prst="rect">
              <a:avLst/>
            </a:prstGeom>
          </p:spPr>
        </p:pic>
        <p:pic>
          <p:nvPicPr>
            <p:cNvPr id="7" name="Picture 6" descr="20120307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6662" y="1864613"/>
              <a:ext cx="2815096" cy="2252077"/>
            </a:xfrm>
            <a:prstGeom prst="rect">
              <a:avLst/>
            </a:prstGeom>
          </p:spPr>
        </p:pic>
        <p:pic>
          <p:nvPicPr>
            <p:cNvPr id="8" name="Picture 7" descr="20120307.gi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2807" y="1864613"/>
              <a:ext cx="2815097" cy="2252077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9083" y="1867531"/>
              <a:ext cx="2815096" cy="2252077"/>
            </a:xfrm>
            <a:prstGeom prst="rect">
              <a:avLst/>
            </a:prstGeom>
            <a:noFill/>
            <a:ln w="571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6106662" y="1864613"/>
              <a:ext cx="2815096" cy="2252077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69082" y="4308032"/>
              <a:ext cx="2815096" cy="2252077"/>
            </a:xfrm>
            <a:prstGeom prst="rect">
              <a:avLst/>
            </a:prstGeom>
            <a:noFill/>
            <a:ln w="57150" cmpd="sng"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676775" y="3313589"/>
              <a:ext cx="45719" cy="45719"/>
            </a:xfrm>
            <a:prstGeom prst="ellipse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FF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68093" y="3132094"/>
              <a:ext cx="5847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FF6600"/>
                  </a:solidFill>
                </a:rPr>
                <a:t>L1</a:t>
              </a:r>
              <a:endParaRPr lang="en-US" sz="1400" dirty="0">
                <a:solidFill>
                  <a:srgbClr val="FF66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40325" y="2537723"/>
              <a:ext cx="2931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FF0000"/>
                  </a:solidFill>
                </a:rPr>
                <a:t>A</a:t>
              </a:r>
              <a:endParaRPr lang="en-US" sz="1400" dirty="0">
                <a:solidFill>
                  <a:srgbClr val="FF00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16400" y="2458348"/>
              <a:ext cx="2744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FF"/>
                  </a:solidFill>
                </a:rPr>
                <a:t>B</a:t>
              </a:r>
              <a:endParaRPr lang="en-US" sz="1400" dirty="0">
                <a:solidFill>
                  <a:srgbClr val="0000FF"/>
                </a:solidFill>
              </a:endParaRPr>
            </a:p>
          </p:txBody>
        </p:sp>
        <p:cxnSp>
          <p:nvCxnSpPr>
            <p:cNvPr id="16" name="Straight Arrow Connector 15"/>
            <p:cNvCxnSpPr>
              <a:endCxn id="10" idx="1"/>
            </p:cNvCxnSpPr>
            <p:nvPr/>
          </p:nvCxnSpPr>
          <p:spPr>
            <a:xfrm>
              <a:off x="5433432" y="2766125"/>
              <a:ext cx="673230" cy="224527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9" idx="3"/>
            </p:cNvCxnSpPr>
            <p:nvPr/>
          </p:nvCxnSpPr>
          <p:spPr>
            <a:xfrm flipH="1">
              <a:off x="2984179" y="2693998"/>
              <a:ext cx="1115263" cy="299572"/>
            </a:xfrm>
            <a:prstGeom prst="straightConnector1">
              <a:avLst/>
            </a:prstGeom>
            <a:ln w="57150" cmpd="sng">
              <a:solidFill>
                <a:srgbClr val="0000FF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>
              <a:off x="2727895" y="3337234"/>
              <a:ext cx="1859952" cy="970798"/>
            </a:xfrm>
            <a:prstGeom prst="straightConnector1">
              <a:avLst/>
            </a:prstGeom>
            <a:ln w="57150" cmpd="sng">
              <a:solidFill>
                <a:srgbClr val="FF66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216401" y="3581070"/>
              <a:ext cx="371446" cy="730553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Content Placeholder 4" descr="prot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3520" b="-23520"/>
            <a:stretch>
              <a:fillRect/>
            </a:stretch>
          </p:blipFill>
          <p:spPr>
            <a:xfrm>
              <a:off x="3484604" y="3848397"/>
              <a:ext cx="5659396" cy="3120602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3113734" y="4308032"/>
              <a:ext cx="5798778" cy="2252077"/>
            </a:xfrm>
            <a:prstGeom prst="rect">
              <a:avLst/>
            </a:prstGeom>
            <a:noFill/>
            <a:ln w="57150" cmpd="sng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8000"/>
                </a:solidFill>
              </a:endParaRPr>
            </a:p>
          </p:txBody>
        </p:sp>
      </p:grpSp>
      <p:sp>
        <p:nvSpPr>
          <p:cNvPr id="23" name="Content Placeholder 7"/>
          <p:cNvSpPr>
            <a:spLocks noGrp="1"/>
          </p:cNvSpPr>
          <p:nvPr>
            <p:ph sz="half" idx="2"/>
          </p:nvPr>
        </p:nvSpPr>
        <p:spPr>
          <a:xfrm>
            <a:off x="572401" y="5268449"/>
            <a:ext cx="7504799" cy="1442552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&gt;100 MeV flux above 10^-1 </a:t>
            </a:r>
            <a:r>
              <a:rPr lang="en-US" dirty="0" err="1" smtClean="0"/>
              <a:t>pfu</a:t>
            </a:r>
            <a:endParaRPr lang="en-US" dirty="0" smtClean="0"/>
          </a:p>
          <a:p>
            <a:r>
              <a:rPr lang="en-US" dirty="0" smtClean="0"/>
              <a:t>Widespread detection of particle flux seen at Earth and both STEREO spacecraft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531788" y="5648960"/>
            <a:ext cx="548640" cy="396240"/>
          </a:xfrm>
        </p:spPr>
        <p:txBody>
          <a:bodyPr/>
          <a:lstStyle/>
          <a:p>
            <a:fld id="{6E2D2B3B-882E-40F3-A32F-6DD516915044}" type="slidenum">
              <a:rPr lang="en-US" sz="1600" smtClean="0"/>
              <a:pPr/>
              <a:t>10</a:t>
            </a:fld>
            <a:r>
              <a:rPr lang="en-US" sz="1600" dirty="0" smtClean="0"/>
              <a:t>/24</a:t>
            </a:r>
            <a:endParaRPr lang="en-US" sz="1600" dirty="0"/>
          </a:p>
        </p:txBody>
      </p:sp>
      <p:sp>
        <p:nvSpPr>
          <p:cNvPr id="4" name="Rectangle 3"/>
          <p:cNvSpPr/>
          <p:nvPr/>
        </p:nvSpPr>
        <p:spPr>
          <a:xfrm>
            <a:off x="6650351" y="4758193"/>
            <a:ext cx="1211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swpc.noaa.gov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1163571" y="4810188"/>
            <a:ext cx="175570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stereo.ssl.berkeley.edu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15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920"/>
            <a:ext cx="7620000" cy="1143000"/>
          </a:xfrm>
        </p:spPr>
        <p:txBody>
          <a:bodyPr/>
          <a:lstStyle/>
          <a:p>
            <a:r>
              <a:rPr lang="en-US" dirty="0" smtClean="0"/>
              <a:t>Ground Level Enhancements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smtClean="0"/>
              <a:t>High energy (</a:t>
            </a:r>
            <a:r>
              <a:rPr lang="en-US" dirty="0" smtClean="0">
                <a:solidFill>
                  <a:srgbClr val="FF0000"/>
                </a:solidFill>
              </a:rPr>
              <a:t>&gt;500 MeV</a:t>
            </a:r>
            <a:r>
              <a:rPr lang="en-US" dirty="0" smtClean="0"/>
              <a:t>) primary particles interact with air molecules causing cascades of secondary particles [8]</a:t>
            </a:r>
          </a:p>
          <a:p>
            <a:r>
              <a:rPr lang="en-US" dirty="0" smtClean="0"/>
              <a:t>Byproducts of air showers are detected by neutron monitors that are distributed across the world</a:t>
            </a:r>
          </a:p>
          <a:p>
            <a:r>
              <a:rPr lang="en-US" dirty="0" smtClean="0"/>
              <a:t>Sample contains a GLE: May 17, 2012</a:t>
            </a:r>
          </a:p>
          <a:p>
            <a:r>
              <a:rPr lang="en-US" dirty="0" smtClean="0"/>
              <a:t>About a dozen or less GLEs every decade</a:t>
            </a:r>
          </a:p>
          <a:p>
            <a:pPr lvl="1"/>
            <a:r>
              <a:rPr lang="en-US" dirty="0" smtClean="0"/>
              <a:t>71 GLEs since 1942</a:t>
            </a:r>
            <a:endParaRPr lang="en-US" dirty="0"/>
          </a:p>
        </p:txBody>
      </p:sp>
      <p:pic>
        <p:nvPicPr>
          <p:cNvPr id="7" name="proton_1EeV.mo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742" y="1273555"/>
            <a:ext cx="3657600" cy="3657600"/>
          </a:xfrm>
        </p:spPr>
      </p:pic>
      <p:pic>
        <p:nvPicPr>
          <p:cNvPr id="8" name="Picture 7" descr="Screen Shot 2016-08-10 at 4.02.4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517" y="3726351"/>
            <a:ext cx="2988083" cy="2982258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11</a:t>
            </a:fld>
            <a:r>
              <a:rPr lang="en-US" sz="1600" dirty="0" smtClean="0"/>
              <a:t>/24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3636062" y="6431610"/>
            <a:ext cx="7835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nmdb.eu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2368290" y="3449352"/>
            <a:ext cx="14850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astro.uchicago.edu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924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538"/>
            <a:ext cx="7620000" cy="1143000"/>
          </a:xfrm>
        </p:spPr>
        <p:txBody>
          <a:bodyPr/>
          <a:lstStyle/>
          <a:p>
            <a:r>
              <a:rPr lang="en-US" dirty="0" smtClean="0"/>
              <a:t>Flare Location</a:t>
            </a:r>
            <a:endParaRPr lang="en-US" dirty="0"/>
          </a:p>
        </p:txBody>
      </p:sp>
      <p:pic>
        <p:nvPicPr>
          <p:cNvPr id="5" name="Content Placeholder 4" descr="2dmap.ps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 b="1520"/>
          <a:stretch>
            <a:fillRect/>
          </a:stretch>
        </p:blipFill>
        <p:spPr>
          <a:xfrm rot="5400000">
            <a:off x="373768" y="252633"/>
            <a:ext cx="4270244" cy="5359156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2124" y="5283908"/>
            <a:ext cx="3854555" cy="1574091"/>
          </a:xfrm>
        </p:spPr>
        <p:txBody>
          <a:bodyPr>
            <a:normAutofit fontScale="55000" lnSpcReduction="20000"/>
          </a:bodyPr>
          <a:lstStyle/>
          <a:p>
            <a:r>
              <a:rPr lang="en-US" dirty="0" err="1" smtClean="0"/>
              <a:t>Frontside</a:t>
            </a:r>
            <a:r>
              <a:rPr lang="en-US" dirty="0" smtClean="0"/>
              <a:t> detection provided by GOES X-ray detector</a:t>
            </a:r>
          </a:p>
          <a:p>
            <a:r>
              <a:rPr lang="en-US" dirty="0" smtClean="0"/>
              <a:t>Backside flare locations using STEREO-A,B and Carrington rotation</a:t>
            </a:r>
          </a:p>
          <a:p>
            <a:pPr lvl="1"/>
            <a:r>
              <a:rPr lang="en-US" dirty="0" smtClean="0"/>
              <a:t>Long.= </a:t>
            </a:r>
            <a:r>
              <a:rPr lang="en-US" dirty="0" err="1" smtClean="0"/>
              <a:t>arctan</a:t>
            </a:r>
            <a:r>
              <a:rPr lang="en-US" dirty="0" smtClean="0"/>
              <a:t>(z/(x^2+y^2)^-1)</a:t>
            </a:r>
          </a:p>
          <a:p>
            <a:pPr lvl="1"/>
            <a:r>
              <a:rPr lang="en-US" dirty="0" smtClean="0"/>
              <a:t>Lat.= </a:t>
            </a:r>
            <a:r>
              <a:rPr lang="en-US" dirty="0" err="1" smtClean="0"/>
              <a:t>arctan</a:t>
            </a:r>
            <a:r>
              <a:rPr lang="en-US" dirty="0" smtClean="0"/>
              <a:t>(y/x)</a:t>
            </a:r>
            <a:endParaRPr lang="en-US" dirty="0"/>
          </a:p>
        </p:txBody>
      </p:sp>
      <p:pic>
        <p:nvPicPr>
          <p:cNvPr id="6" name="Picture 5" descr="locationew.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42346" y="-257171"/>
            <a:ext cx="2697623" cy="3491042"/>
          </a:xfrm>
          <a:prstGeom prst="rect">
            <a:avLst/>
          </a:prstGeom>
        </p:spPr>
      </p:pic>
      <p:pic>
        <p:nvPicPr>
          <p:cNvPr id="7" name="Picture 6" descr="locationns.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242345" y="2189575"/>
            <a:ext cx="2697625" cy="3491043"/>
          </a:xfrm>
          <a:prstGeom prst="rect">
            <a:avLst/>
          </a:prstGeom>
        </p:spPr>
      </p:pic>
      <p:sp>
        <p:nvSpPr>
          <p:cNvPr id="8" name="Content Placeholder 3"/>
          <p:cNvSpPr txBox="1">
            <a:spLocks/>
          </p:cNvSpPr>
          <p:nvPr/>
        </p:nvSpPr>
        <p:spPr>
          <a:xfrm>
            <a:off x="188133" y="3840714"/>
            <a:ext cx="4546524" cy="288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Dramatic East-West bias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West: 18</a:t>
            </a:r>
          </a:p>
          <a:p>
            <a:pPr lvl="1"/>
            <a:r>
              <a:rPr lang="en-US" dirty="0" smtClean="0"/>
              <a:t>East: 7</a:t>
            </a:r>
          </a:p>
          <a:p>
            <a:r>
              <a:rPr lang="en-US" dirty="0" smtClean="0"/>
              <a:t>No North-South bias</a:t>
            </a:r>
          </a:p>
          <a:p>
            <a:pPr lvl="1"/>
            <a:r>
              <a:rPr lang="en-US" dirty="0" smtClean="0"/>
              <a:t>North: 12</a:t>
            </a:r>
          </a:p>
          <a:p>
            <a:pPr lvl="1"/>
            <a:r>
              <a:rPr lang="en-US" dirty="0" smtClean="0"/>
              <a:t>South: 13</a:t>
            </a:r>
          </a:p>
          <a:p>
            <a:pPr lvl="1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12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20530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86965"/>
            <a:ext cx="7620000" cy="1143000"/>
          </a:xfrm>
        </p:spPr>
        <p:txBody>
          <a:bodyPr/>
          <a:lstStyle/>
          <a:p>
            <a:r>
              <a:rPr lang="en-US" dirty="0" smtClean="0"/>
              <a:t>Type III Radio Bursts</a:t>
            </a:r>
            <a:endParaRPr lang="en-US" dirty="0"/>
          </a:p>
        </p:txBody>
      </p:sp>
      <p:pic>
        <p:nvPicPr>
          <p:cNvPr id="5" name="Content Placeholder 4" descr="20120307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1" r="-3121"/>
          <a:stretch>
            <a:fillRect/>
          </a:stretch>
        </p:blipFill>
        <p:spPr>
          <a:xfrm>
            <a:off x="128494" y="683728"/>
            <a:ext cx="3657600" cy="459028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86094" y="3780118"/>
            <a:ext cx="4745694" cy="3077882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Radio waves ~3 kHz to ~15 </a:t>
            </a:r>
            <a:r>
              <a:rPr lang="en-US" dirty="0" smtClean="0"/>
              <a:t>MHz</a:t>
            </a:r>
            <a:endParaRPr lang="en-US" dirty="0" smtClean="0"/>
          </a:p>
          <a:p>
            <a:r>
              <a:rPr lang="en-US" dirty="0" smtClean="0"/>
              <a:t>Produced by stream of electrons that create Langmuir waves that interact with </a:t>
            </a:r>
            <a:r>
              <a:rPr lang="en-US" dirty="0" smtClean="0"/>
              <a:t>plasma [9]</a:t>
            </a:r>
            <a:endParaRPr lang="en-US" dirty="0" smtClean="0"/>
          </a:p>
          <a:p>
            <a:r>
              <a:rPr lang="en-US" dirty="0" smtClean="0"/>
              <a:t>Acceleration mechanism (?):</a:t>
            </a:r>
          </a:p>
          <a:p>
            <a:pPr lvl="1"/>
            <a:r>
              <a:rPr lang="en-US" dirty="0" smtClean="0"/>
              <a:t>Flare/Shock</a:t>
            </a:r>
          </a:p>
          <a:p>
            <a:r>
              <a:rPr lang="en-US" dirty="0" smtClean="0"/>
              <a:t>Mechanism following open field lines from source location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1977" y="2858414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81977" y="3481643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81977" y="4156912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81977" y="4780141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81977" y="1573546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81977" y="2196775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201203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57" y="5274016"/>
            <a:ext cx="3430255" cy="1452665"/>
          </a:xfrm>
          <a:prstGeom prst="rect">
            <a:avLst/>
          </a:prstGeom>
        </p:spPr>
      </p:pic>
      <p:pic>
        <p:nvPicPr>
          <p:cNvPr id="15" name="Picture 14" descr="Screen Shot 2016-08-08 at 12.01.0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351" y="840052"/>
            <a:ext cx="4115093" cy="2597434"/>
          </a:xfrm>
          <a:prstGeom prst="rect">
            <a:avLst/>
          </a:prstGeom>
        </p:spPr>
      </p:pic>
      <p:pic>
        <p:nvPicPr>
          <p:cNvPr id="16" name="Picture 15" descr="Screen Shot 2016-08-08 at 1.49.53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710" y="1634666"/>
            <a:ext cx="2153246" cy="1975585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17" name="Donut 16"/>
          <p:cNvSpPr/>
          <p:nvPr/>
        </p:nvSpPr>
        <p:spPr>
          <a:xfrm>
            <a:off x="4848278" y="1509098"/>
            <a:ext cx="567489" cy="567489"/>
          </a:xfrm>
          <a:prstGeom prst="donut">
            <a:avLst>
              <a:gd name="adj" fmla="val 309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8" name="Straight Connector 17"/>
          <p:cNvCxnSpPr>
            <a:stCxn id="17" idx="0"/>
          </p:cNvCxnSpPr>
          <p:nvPr/>
        </p:nvCxnSpPr>
        <p:spPr>
          <a:xfrm>
            <a:off x="5132023" y="1509098"/>
            <a:ext cx="1111687" cy="12556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4"/>
          </p:cNvCxnSpPr>
          <p:nvPr/>
        </p:nvCxnSpPr>
        <p:spPr>
          <a:xfrm>
            <a:off x="5132023" y="2076587"/>
            <a:ext cx="1111687" cy="15336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13</a:t>
            </a:fld>
            <a:r>
              <a:rPr lang="en-US" sz="1600" dirty="0" smtClean="0"/>
              <a:t>/24</a:t>
            </a:r>
            <a:endParaRPr lang="en-US" sz="1600" dirty="0"/>
          </a:p>
        </p:txBody>
      </p:sp>
      <p:sp>
        <p:nvSpPr>
          <p:cNvPr id="3" name="Rectangle 2"/>
          <p:cNvSpPr/>
          <p:nvPr/>
        </p:nvSpPr>
        <p:spPr>
          <a:xfrm>
            <a:off x="3687351" y="3199715"/>
            <a:ext cx="14078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FFFFFF"/>
                </a:solidFill>
              </a:rPr>
              <a:t>svs.gsfc.nasa.gov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18581" y="4933213"/>
            <a:ext cx="1690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swaves.gsfc.nasa.gov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2766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60260"/>
            <a:ext cx="7620000" cy="1143000"/>
          </a:xfrm>
        </p:spPr>
        <p:txBody>
          <a:bodyPr/>
          <a:lstStyle/>
          <a:p>
            <a:r>
              <a:rPr lang="en-US" dirty="0" smtClean="0"/>
              <a:t>Why these Frequencies?</a:t>
            </a:r>
            <a:endParaRPr lang="en-US" dirty="0"/>
          </a:p>
        </p:txBody>
      </p:sp>
      <p:pic>
        <p:nvPicPr>
          <p:cNvPr id="5" name="Content Placeholder 4" descr="20131102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1" r="-3121"/>
          <a:stretch>
            <a:fillRect/>
          </a:stretch>
        </p:blipFill>
        <p:spPr>
          <a:xfrm>
            <a:off x="82480" y="820328"/>
            <a:ext cx="3657600" cy="459028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47952" y="1024814"/>
            <a:ext cx="4499578" cy="3286786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~1 MHz</a:t>
            </a:r>
            <a:r>
              <a:rPr lang="en-US" dirty="0"/>
              <a:t> </a:t>
            </a:r>
            <a:r>
              <a:rPr lang="en-US" dirty="0" smtClean="0"/>
              <a:t>– Onset time</a:t>
            </a:r>
          </a:p>
          <a:p>
            <a:r>
              <a:rPr lang="en-US" dirty="0" smtClean="0"/>
              <a:t>~20 kHz – Long duration of burst</a:t>
            </a:r>
          </a:p>
          <a:p>
            <a:r>
              <a:rPr lang="en-US" dirty="0" smtClean="0"/>
              <a:t>Both are necessary to analyze the entirety of each event (why not all?)</a:t>
            </a:r>
          </a:p>
          <a:p>
            <a:r>
              <a:rPr lang="en-US" dirty="0" smtClean="0"/>
              <a:t>Threshold Intensity: </a:t>
            </a:r>
            <a:r>
              <a:rPr lang="en-US" dirty="0" smtClean="0">
                <a:solidFill>
                  <a:srgbClr val="FF0000"/>
                </a:solidFill>
              </a:rPr>
              <a:t>15 </a:t>
            </a:r>
            <a:r>
              <a:rPr lang="en-US" dirty="0" err="1" smtClean="0">
                <a:solidFill>
                  <a:srgbClr val="FF0000"/>
                </a:solidFill>
              </a:rPr>
              <a:t>sfu</a:t>
            </a:r>
            <a:endParaRPr lang="en-US" dirty="0" smtClean="0">
              <a:solidFill>
                <a:srgbClr val="FF0000"/>
              </a:solidFill>
            </a:endParaRPr>
          </a:p>
          <a:p>
            <a:pPr lvl="1"/>
            <a:r>
              <a:rPr lang="en-US" dirty="0" smtClean="0"/>
              <a:t>Radiant flux (intensity) of a surface per unit frequency</a:t>
            </a:r>
          </a:p>
          <a:p>
            <a:endParaRPr lang="en-US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535963" y="2995014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536560" y="3446931"/>
            <a:ext cx="821765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56221" y="3168842"/>
            <a:ext cx="373530" cy="48110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35963" y="3552868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35963" y="1707137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35963" y="2255787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35963" y="4311600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35963" y="4864852"/>
            <a:ext cx="275682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Content Placeholder 4" descr="201311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5" t="41912" r="50000" b="39251"/>
          <a:stretch/>
        </p:blipFill>
        <p:spPr>
          <a:xfrm>
            <a:off x="3837598" y="4513910"/>
            <a:ext cx="3731579" cy="2034992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cxnSp>
        <p:nvCxnSpPr>
          <p:cNvPr id="16" name="Straight Connector 15"/>
          <p:cNvCxnSpPr/>
          <p:nvPr/>
        </p:nvCxnSpPr>
        <p:spPr>
          <a:xfrm>
            <a:off x="4341840" y="5105382"/>
            <a:ext cx="32273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341840" y="6408575"/>
            <a:ext cx="322733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14</a:t>
            </a:fld>
            <a:r>
              <a:rPr lang="en-US" sz="1600" dirty="0" smtClean="0"/>
              <a:t>/24</a:t>
            </a:r>
            <a:endParaRPr lang="en-US" sz="1600" dirty="0"/>
          </a:p>
        </p:txBody>
      </p:sp>
      <p:sp>
        <p:nvSpPr>
          <p:cNvPr id="18" name="Rectangle 17"/>
          <p:cNvSpPr/>
          <p:nvPr/>
        </p:nvSpPr>
        <p:spPr>
          <a:xfrm>
            <a:off x="218581" y="5154190"/>
            <a:ext cx="16901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swaves.gsfc.nasa.gov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4639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49392"/>
            <a:ext cx="7620000" cy="1143000"/>
          </a:xfrm>
        </p:spPr>
        <p:txBody>
          <a:bodyPr/>
          <a:lstStyle/>
          <a:p>
            <a:r>
              <a:rPr lang="en-US" dirty="0" smtClean="0"/>
              <a:t>Type III Intensity and Duration</a:t>
            </a:r>
            <a:endParaRPr lang="en-US" dirty="0"/>
          </a:p>
        </p:txBody>
      </p:sp>
      <p:pic>
        <p:nvPicPr>
          <p:cNvPr id="5" name="Content Placeholder 4" descr="20120307_protonflux.ps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58" r="-1558"/>
          <a:stretch>
            <a:fillRect/>
          </a:stretch>
        </p:blipFill>
        <p:spPr>
          <a:xfrm rot="5400000">
            <a:off x="629702" y="265081"/>
            <a:ext cx="3620537" cy="4543774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0" y="4272540"/>
            <a:ext cx="8352118" cy="2510763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Onsets 10 MeV GOES 15 min [WC] – &gt;</a:t>
            </a:r>
            <a:r>
              <a:rPr lang="en-US" dirty="0" smtClean="0">
                <a:solidFill>
                  <a:srgbClr val="FF0000"/>
                </a:solidFill>
              </a:rPr>
              <a:t>7 </a:t>
            </a:r>
            <a:r>
              <a:rPr lang="en-US" dirty="0" err="1" smtClean="0">
                <a:solidFill>
                  <a:srgbClr val="FF0000"/>
                </a:solidFill>
              </a:rPr>
              <a:t>hr</a:t>
            </a:r>
            <a:r>
              <a:rPr lang="en-US" dirty="0" smtClean="0">
                <a:solidFill>
                  <a:srgbClr val="FF0000"/>
                </a:solidFill>
              </a:rPr>
              <a:t> [BS]</a:t>
            </a:r>
          </a:p>
          <a:p>
            <a:r>
              <a:rPr lang="en-US" u="sng" dirty="0" smtClean="0">
                <a:solidFill>
                  <a:srgbClr val="FF0000"/>
                </a:solidFill>
              </a:rPr>
              <a:t>25/25</a:t>
            </a:r>
            <a:r>
              <a:rPr lang="en-US" dirty="0" smtClean="0">
                <a:solidFill>
                  <a:srgbClr val="FF0000"/>
                </a:solidFill>
              </a:rPr>
              <a:t> 100 MeV Events exhibit low frequency long duration TIII Radio Bursts</a:t>
            </a:r>
          </a:p>
          <a:p>
            <a:pPr lvl="1"/>
            <a:r>
              <a:rPr lang="en-US" u="sng" dirty="0" smtClean="0">
                <a:solidFill>
                  <a:srgbClr val="FF0000"/>
                </a:solidFill>
              </a:rPr>
              <a:t>~8/11</a:t>
            </a:r>
            <a:r>
              <a:rPr lang="en-US" dirty="0" smtClean="0">
                <a:solidFill>
                  <a:srgbClr val="FF0000"/>
                </a:solidFill>
              </a:rPr>
              <a:t> NOAA 10 MeV Events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Backsides/Filament Eruptions</a:t>
            </a:r>
          </a:p>
          <a:p>
            <a:r>
              <a:rPr lang="en-US" dirty="0" smtClean="0"/>
              <a:t>Wind Intensity: 20 – </a:t>
            </a:r>
            <a:r>
              <a:rPr lang="en-US" dirty="0" smtClean="0">
                <a:solidFill>
                  <a:srgbClr val="FF0000"/>
                </a:solidFill>
              </a:rPr>
              <a:t>198 </a:t>
            </a:r>
            <a:r>
              <a:rPr lang="en-US" dirty="0" err="1" smtClean="0">
                <a:solidFill>
                  <a:srgbClr val="FF0000"/>
                </a:solidFill>
              </a:rPr>
              <a:t>sfu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Durations: 46 min – </a:t>
            </a:r>
            <a:r>
              <a:rPr lang="en-US" dirty="0" smtClean="0">
                <a:solidFill>
                  <a:srgbClr val="FF0000"/>
                </a:solidFill>
              </a:rPr>
              <a:t>2 </a:t>
            </a:r>
            <a:r>
              <a:rPr lang="en-US" dirty="0" err="1" smtClean="0">
                <a:solidFill>
                  <a:srgbClr val="FF0000"/>
                </a:solidFill>
              </a:rPr>
              <a:t>hr</a:t>
            </a:r>
            <a:r>
              <a:rPr lang="en-US" dirty="0" smtClean="0">
                <a:solidFill>
                  <a:srgbClr val="FF0000"/>
                </a:solidFill>
              </a:rPr>
              <a:t> 56 min</a:t>
            </a:r>
          </a:p>
          <a:p>
            <a:r>
              <a:rPr lang="en-US" dirty="0" smtClean="0"/>
              <a:t>All Spacecraft Average Durations: </a:t>
            </a:r>
            <a:r>
              <a:rPr lang="en-US" dirty="0" smtClean="0">
                <a:solidFill>
                  <a:srgbClr val="FF0000"/>
                </a:solidFill>
              </a:rPr>
              <a:t>4 </a:t>
            </a:r>
            <a:r>
              <a:rPr lang="en-US" dirty="0" err="1" smtClean="0">
                <a:solidFill>
                  <a:srgbClr val="FF0000"/>
                </a:solidFill>
              </a:rPr>
              <a:t>hr</a:t>
            </a:r>
            <a:r>
              <a:rPr lang="en-US" dirty="0" smtClean="0">
                <a:solidFill>
                  <a:srgbClr val="FF0000"/>
                </a:solidFill>
              </a:rPr>
              <a:t> 7 min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3762179" y="939824"/>
            <a:ext cx="1717272" cy="20659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 flipV="1">
            <a:off x="3762179" y="1659797"/>
            <a:ext cx="1717272" cy="2495911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451" y="939824"/>
            <a:ext cx="2268660" cy="3215884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15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646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20239" cy="1143000"/>
          </a:xfrm>
        </p:spPr>
        <p:txBody>
          <a:bodyPr/>
          <a:lstStyle/>
          <a:p>
            <a:r>
              <a:rPr lang="en-US" dirty="0" smtClean="0"/>
              <a:t>Fluence</a:t>
            </a:r>
            <a:r>
              <a:rPr lang="en-US" dirty="0"/>
              <a:t> </a:t>
            </a:r>
            <a:r>
              <a:rPr lang="en-US" dirty="0" smtClean="0"/>
              <a:t>vs. Proton Peak Intensity [preliminary!]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0729" y="4120542"/>
            <a:ext cx="8246709" cy="2737458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Fluence = Intensity (</a:t>
            </a:r>
            <a:r>
              <a:rPr lang="en-US" dirty="0" err="1" smtClean="0"/>
              <a:t>sfu</a:t>
            </a:r>
            <a:r>
              <a:rPr lang="en-US" dirty="0" smtClean="0"/>
              <a:t>) x Duration (s)</a:t>
            </a:r>
          </a:p>
          <a:p>
            <a:pPr lvl="1"/>
            <a:r>
              <a:rPr lang="en-US" dirty="0"/>
              <a:t>Radiant flux (intensity) of a surface per unit </a:t>
            </a:r>
            <a:r>
              <a:rPr lang="en-US" dirty="0" smtClean="0"/>
              <a:t>frequency over a </a:t>
            </a:r>
            <a:r>
              <a:rPr lang="en-US" dirty="0" smtClean="0"/>
              <a:t>duration</a:t>
            </a:r>
          </a:p>
          <a:p>
            <a:pPr lvl="1"/>
            <a:r>
              <a:rPr lang="en-US" dirty="0" smtClean="0"/>
              <a:t>Needs a directionality/connectivity parameter due to morphology of proton flux intensities</a:t>
            </a:r>
            <a:endParaRPr lang="en-US" dirty="0"/>
          </a:p>
          <a:p>
            <a:r>
              <a:rPr lang="en-US" dirty="0" smtClean="0"/>
              <a:t>Higher fluence shows slight trends of higher proton flux peaks, heightened correlation at higher energies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1634956"/>
            <a:ext cx="8377439" cy="2201876"/>
            <a:chOff x="1" y="1837605"/>
            <a:chExt cx="7709226" cy="2026247"/>
          </a:xfrm>
        </p:grpSpPr>
        <p:pic>
          <p:nvPicPr>
            <p:cNvPr id="10" name="Picture 9" descr="totflup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1837605"/>
              <a:ext cx="2696906" cy="2026247"/>
            </a:xfrm>
            <a:prstGeom prst="rect">
              <a:avLst/>
            </a:prstGeom>
          </p:spPr>
        </p:pic>
        <p:pic>
          <p:nvPicPr>
            <p:cNvPr id="11" name="Picture 10" descr="totflup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8089" y="1837605"/>
              <a:ext cx="2696906" cy="2026247"/>
            </a:xfrm>
            <a:prstGeom prst="rect">
              <a:avLst/>
            </a:prstGeom>
          </p:spPr>
        </p:pic>
        <p:pic>
          <p:nvPicPr>
            <p:cNvPr id="12" name="Picture 11" descr="totflup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2321" y="1837605"/>
              <a:ext cx="2696906" cy="2026247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16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6469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2519"/>
            <a:ext cx="7620000" cy="1143000"/>
          </a:xfrm>
        </p:spPr>
        <p:txBody>
          <a:bodyPr/>
          <a:lstStyle/>
          <a:p>
            <a:r>
              <a:rPr lang="en-US" dirty="0" smtClean="0"/>
              <a:t>CME Speed and Dimming Intensity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4633921"/>
            <a:ext cx="7620000" cy="1675236"/>
          </a:xfrm>
        </p:spPr>
        <p:txBody>
          <a:bodyPr/>
          <a:lstStyle/>
          <a:p>
            <a:r>
              <a:rPr lang="en-US" dirty="0" smtClean="0"/>
              <a:t>Poor correlation against CME speeds</a:t>
            </a:r>
          </a:p>
          <a:p>
            <a:r>
              <a:rPr lang="en-US" dirty="0" smtClean="0"/>
              <a:t>Slight correlation with dimming intensity</a:t>
            </a:r>
          </a:p>
          <a:p>
            <a:pPr lvl="1"/>
            <a:r>
              <a:rPr lang="en-US" dirty="0" smtClean="0"/>
              <a:t>Low coronal and/or photosphere activity?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46053" y="1441253"/>
            <a:ext cx="8139157" cy="3057567"/>
            <a:chOff x="146053" y="1513117"/>
            <a:chExt cx="8139157" cy="3057567"/>
          </a:xfrm>
        </p:grpSpPr>
        <p:pic>
          <p:nvPicPr>
            <p:cNvPr id="5" name="Picture 4" descr="totflup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053" y="1513117"/>
              <a:ext cx="4069578" cy="3057567"/>
            </a:xfrm>
            <a:prstGeom prst="rect">
              <a:avLst/>
            </a:prstGeom>
          </p:spPr>
        </p:pic>
        <p:pic>
          <p:nvPicPr>
            <p:cNvPr id="6" name="Picture 5" descr="totflup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5631" y="1513117"/>
              <a:ext cx="4069579" cy="3057567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17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66908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171"/>
            <a:ext cx="7620000" cy="1143000"/>
          </a:xfrm>
        </p:spPr>
        <p:txBody>
          <a:bodyPr/>
          <a:lstStyle/>
          <a:p>
            <a:r>
              <a:rPr lang="en-US" dirty="0" smtClean="0"/>
              <a:t>Type III’s for Space Weather SEP Predictions</a:t>
            </a:r>
            <a:endParaRPr lang="en-US" dirty="0"/>
          </a:p>
        </p:txBody>
      </p:sp>
      <p:pic>
        <p:nvPicPr>
          <p:cNvPr id="5" name="Content Placeholder 4" descr="20120517_protonfluxpeaks.ps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0" b="1520"/>
          <a:stretch>
            <a:fillRect/>
          </a:stretch>
        </p:blipFill>
        <p:spPr>
          <a:xfrm rot="5400000">
            <a:off x="416681" y="991813"/>
            <a:ext cx="3339807" cy="4191458"/>
          </a:xfrm>
        </p:spPr>
      </p:pic>
      <p:pic>
        <p:nvPicPr>
          <p:cNvPr id="6" name="Content Placeholder 5" descr="enlarged.png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15" r="-1370"/>
          <a:stretch/>
        </p:blipFill>
        <p:spPr>
          <a:xfrm>
            <a:off x="4392295" y="1536700"/>
            <a:ext cx="1741988" cy="5078413"/>
          </a:xfrm>
          <a:ln w="38100" cmpd="sng">
            <a:solidFill>
              <a:schemeClr val="tx1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flipH="1">
            <a:off x="1164223" y="1536700"/>
            <a:ext cx="3228072" cy="19213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1164223" y="4375007"/>
            <a:ext cx="3228072" cy="224010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enlarge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50" y="4837766"/>
            <a:ext cx="3391456" cy="1777347"/>
          </a:xfrm>
          <a:prstGeom prst="rect">
            <a:avLst/>
          </a:prstGeom>
          <a:ln w="38100" cmpd="sng">
            <a:solidFill>
              <a:srgbClr val="000000"/>
            </a:solidFill>
          </a:ln>
        </p:spPr>
      </p:pic>
      <p:cxnSp>
        <p:nvCxnSpPr>
          <p:cNvPr id="17" name="Straight Connector 16"/>
          <p:cNvCxnSpPr/>
          <p:nvPr/>
        </p:nvCxnSpPr>
        <p:spPr>
          <a:xfrm flipH="1">
            <a:off x="3686709" y="2540327"/>
            <a:ext cx="705586" cy="22974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86709" y="4569060"/>
            <a:ext cx="705586" cy="204605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6059579" y="1536192"/>
            <a:ext cx="2531157" cy="5321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Forecast Time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15 </a:t>
            </a:r>
            <a:r>
              <a:rPr lang="en-US" dirty="0" smtClean="0">
                <a:solidFill>
                  <a:srgbClr val="FF0000"/>
                </a:solidFill>
              </a:rPr>
              <a:t>min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10 MeV onset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Well</a:t>
            </a:r>
            <a:r>
              <a:rPr lang="en-US" dirty="0"/>
              <a:t> </a:t>
            </a:r>
            <a:r>
              <a:rPr lang="en-US" dirty="0" smtClean="0"/>
              <a:t>connected forecast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18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32691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 flipH="1" flipV="1">
            <a:off x="1324140" y="4323191"/>
            <a:ext cx="3068156" cy="2291922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171"/>
            <a:ext cx="7620000" cy="1143000"/>
          </a:xfrm>
        </p:spPr>
        <p:txBody>
          <a:bodyPr/>
          <a:lstStyle/>
          <a:p>
            <a:r>
              <a:rPr lang="en-US" dirty="0" smtClean="0"/>
              <a:t>Type III’s for Space Weather SEP Predictions (continued)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7158" y="991813"/>
            <a:ext cx="3238853" cy="4191458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95" y="1536701"/>
            <a:ext cx="1741988" cy="5078412"/>
          </a:xfrm>
          <a:ln w="38100" cmpd="sng">
            <a:solidFill>
              <a:schemeClr val="tx1"/>
            </a:solidFill>
          </a:ln>
        </p:spPr>
      </p:pic>
      <p:cxnSp>
        <p:nvCxnSpPr>
          <p:cNvPr id="8" name="Straight Connector 7"/>
          <p:cNvCxnSpPr/>
          <p:nvPr/>
        </p:nvCxnSpPr>
        <p:spPr>
          <a:xfrm flipH="1">
            <a:off x="1472768" y="1536700"/>
            <a:ext cx="2919529" cy="246616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686709" y="2540327"/>
            <a:ext cx="705586" cy="22974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686709" y="4569060"/>
            <a:ext cx="705586" cy="204605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56" y="4837766"/>
            <a:ext cx="3389453" cy="1777347"/>
          </a:xfrm>
          <a:prstGeom prst="rect">
            <a:avLst/>
          </a:prstGeom>
          <a:solidFill>
            <a:schemeClr val="bg1"/>
          </a:solidFill>
          <a:ln w="38100" cmpd="sng">
            <a:solidFill>
              <a:srgbClr val="000000"/>
            </a:solidFill>
          </a:ln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059579" y="1536192"/>
            <a:ext cx="2531157" cy="5321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Forecast Time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7 </a:t>
            </a:r>
            <a:r>
              <a:rPr lang="en-US" dirty="0" err="1" smtClean="0">
                <a:solidFill>
                  <a:srgbClr val="FF0000"/>
                </a:solidFill>
              </a:rPr>
              <a:t>hr</a:t>
            </a:r>
            <a:r>
              <a:rPr lang="en-US" dirty="0" smtClean="0">
                <a:solidFill>
                  <a:srgbClr val="FF0000"/>
                </a:solidFill>
              </a:rPr>
              <a:t> 15 </a:t>
            </a:r>
            <a:r>
              <a:rPr lang="en-US" dirty="0" smtClean="0">
                <a:solidFill>
                  <a:srgbClr val="FF0000"/>
                </a:solidFill>
              </a:rPr>
              <a:t>min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10 MeV </a:t>
            </a:r>
            <a:r>
              <a:rPr lang="en-US" dirty="0" smtClean="0">
                <a:solidFill>
                  <a:srgbClr val="FF0000"/>
                </a:solidFill>
              </a:rPr>
              <a:t>onset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Backside resolution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19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14501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Energetic Particles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energy </a:t>
            </a:r>
            <a:r>
              <a:rPr lang="en-US" u="sng" dirty="0" smtClean="0">
                <a:solidFill>
                  <a:srgbClr val="FF0000"/>
                </a:solidFill>
              </a:rPr>
              <a:t>protons</a:t>
            </a:r>
            <a:r>
              <a:rPr lang="en-US" dirty="0" smtClean="0"/>
              <a:t>, electrons, and other nuclei [1]</a:t>
            </a:r>
          </a:p>
          <a:p>
            <a:r>
              <a:rPr lang="en-US" dirty="0" smtClean="0"/>
              <a:t>Energies from </a:t>
            </a:r>
            <a:r>
              <a:rPr lang="en-US" dirty="0" err="1" smtClean="0"/>
              <a:t>keV</a:t>
            </a:r>
            <a:r>
              <a:rPr lang="en-US" dirty="0" smtClean="0"/>
              <a:t> to </a:t>
            </a:r>
            <a:r>
              <a:rPr lang="en-US" dirty="0" err="1" smtClean="0"/>
              <a:t>GeV</a:t>
            </a:r>
            <a:endParaRPr lang="en-US" dirty="0"/>
          </a:p>
          <a:p>
            <a:pPr lvl="1"/>
            <a:r>
              <a:rPr lang="en-US" dirty="0" smtClean="0"/>
              <a:t>Up to ~0.80c</a:t>
            </a:r>
          </a:p>
          <a:p>
            <a:r>
              <a:rPr lang="en-US" dirty="0" smtClean="0"/>
              <a:t>Acc. Mechanism (?):</a:t>
            </a:r>
          </a:p>
          <a:p>
            <a:pPr lvl="1"/>
            <a:r>
              <a:rPr lang="en-US" dirty="0" smtClean="0"/>
              <a:t>Shock acceleration</a:t>
            </a:r>
          </a:p>
          <a:p>
            <a:pPr lvl="1"/>
            <a:r>
              <a:rPr lang="en-US" dirty="0" smtClean="0"/>
              <a:t>Magnetic reconnection</a:t>
            </a:r>
          </a:p>
          <a:p>
            <a:r>
              <a:rPr lang="en-US" dirty="0" smtClean="0"/>
              <a:t>Hazards to humans and assets in space and on Earth</a:t>
            </a:r>
          </a:p>
          <a:p>
            <a:pPr lvl="1"/>
            <a:endParaRPr lang="en-US" dirty="0" smtClean="0"/>
          </a:p>
        </p:txBody>
      </p:sp>
      <p:pic>
        <p:nvPicPr>
          <p:cNvPr id="5" name="Content Placeholder 4" descr="sansa-fig2.jp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9" b="6"/>
          <a:stretch/>
        </p:blipFill>
        <p:spPr>
          <a:xfrm>
            <a:off x="457200" y="1536700"/>
            <a:ext cx="3657600" cy="458946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</a:t>
            </a:fld>
            <a:r>
              <a:rPr lang="en-US" dirty="0" smtClean="0"/>
              <a:t>/24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5849164"/>
            <a:ext cx="76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ee.co.za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891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802"/>
            <a:ext cx="7620000" cy="1143000"/>
          </a:xfrm>
        </p:spPr>
        <p:txBody>
          <a:bodyPr/>
          <a:lstStyle/>
          <a:p>
            <a:r>
              <a:rPr lang="en-US" dirty="0"/>
              <a:t>Type III’s for Space Weather SEP </a:t>
            </a:r>
            <a:r>
              <a:rPr lang="en-US" dirty="0" smtClean="0"/>
              <a:t>Predictions: GLE</a:t>
            </a:r>
            <a:endParaRPr lang="en-US" dirty="0"/>
          </a:p>
        </p:txBody>
      </p:sp>
      <p:pic>
        <p:nvPicPr>
          <p:cNvPr id="5" name="Picture 4" descr="20031028_protonflux.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2004" y="955336"/>
            <a:ext cx="2325630" cy="3009639"/>
          </a:xfrm>
          <a:prstGeom prst="rect">
            <a:avLst/>
          </a:prstGeom>
        </p:spPr>
      </p:pic>
      <p:pic>
        <p:nvPicPr>
          <p:cNvPr id="6" name="Picture 5" descr="20031029_protonflux.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51298" y="955805"/>
            <a:ext cx="2322440" cy="3005511"/>
          </a:xfrm>
          <a:prstGeom prst="rect">
            <a:avLst/>
          </a:prstGeom>
        </p:spPr>
      </p:pic>
      <p:pic>
        <p:nvPicPr>
          <p:cNvPr id="7" name="Picture 6" descr="20031102_protonflux.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926" y="2984481"/>
            <a:ext cx="2093908" cy="2709763"/>
          </a:xfrm>
          <a:prstGeom prst="rect">
            <a:avLst/>
          </a:prstGeom>
        </p:spPr>
      </p:pic>
      <p:pic>
        <p:nvPicPr>
          <p:cNvPr id="8" name="Picture 7" descr="20050117_protonflux.ps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539" y="2837535"/>
            <a:ext cx="2222017" cy="2875551"/>
          </a:xfrm>
          <a:prstGeom prst="rect">
            <a:avLst/>
          </a:prstGeom>
        </p:spPr>
      </p:pic>
      <p:pic>
        <p:nvPicPr>
          <p:cNvPr id="9" name="Picture 8" descr="20050120_protonflux.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22149" y="2980022"/>
            <a:ext cx="2124235" cy="2749010"/>
          </a:xfrm>
          <a:prstGeom prst="rect">
            <a:avLst/>
          </a:prstGeom>
        </p:spPr>
      </p:pic>
      <p:pic>
        <p:nvPicPr>
          <p:cNvPr id="10" name="Picture 9" descr="20061213_protonflux.ps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00777" y="952147"/>
            <a:ext cx="2325631" cy="3009640"/>
          </a:xfrm>
          <a:prstGeom prst="rect">
            <a:avLst/>
          </a:prstGeom>
        </p:spPr>
      </p:pic>
      <p:sp>
        <p:nvSpPr>
          <p:cNvPr id="11" name="Multiply 10"/>
          <p:cNvSpPr/>
          <p:nvPr/>
        </p:nvSpPr>
        <p:spPr>
          <a:xfrm>
            <a:off x="5275358" y="635083"/>
            <a:ext cx="3263614" cy="3263614"/>
          </a:xfrm>
          <a:prstGeom prst="mathMultiply">
            <a:avLst>
              <a:gd name="adj1" fmla="val 2162"/>
            </a:avLst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20120517_protonflux.ps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07927" y="4689659"/>
            <a:ext cx="2093907" cy="2709762"/>
          </a:xfrm>
          <a:prstGeom prst="rect">
            <a:avLst/>
          </a:prstGeom>
        </p:spPr>
      </p:pic>
      <p:sp>
        <p:nvSpPr>
          <p:cNvPr id="14" name="Content Placeholder 2"/>
          <p:cNvSpPr>
            <a:spLocks noGrp="1"/>
          </p:cNvSpPr>
          <p:nvPr>
            <p:ph sz="half" idx="1"/>
          </p:nvPr>
        </p:nvSpPr>
        <p:spPr>
          <a:xfrm>
            <a:off x="2646491" y="5199578"/>
            <a:ext cx="5624561" cy="1269827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GLEs 65 – 71 (2003-2012) show preceding long duration type III radio bursts</a:t>
            </a:r>
          </a:p>
          <a:p>
            <a:pPr lvl="1"/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764662" y="10721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 TIII DATA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20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05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7620000" cy="4590288"/>
          </a:xfrm>
        </p:spPr>
        <p:txBody>
          <a:bodyPr/>
          <a:lstStyle/>
          <a:p>
            <a:r>
              <a:rPr lang="en-US" dirty="0" smtClean="0"/>
              <a:t>Connectivity coefficient for fluence</a:t>
            </a:r>
          </a:p>
          <a:p>
            <a:pPr lvl="1"/>
            <a:r>
              <a:rPr lang="en-US" u="sng" dirty="0" smtClean="0"/>
              <a:t>Thought experiment</a:t>
            </a:r>
            <a:r>
              <a:rPr lang="en-US" dirty="0" smtClean="0"/>
              <a:t>: Four events at different longitudes of equal event parameters</a:t>
            </a:r>
          </a:p>
          <a:p>
            <a:pPr lvl="1"/>
            <a:r>
              <a:rPr lang="en-US" dirty="0" smtClean="0"/>
              <a:t>Viewing from Earth introduces directionality/connectivity bias</a:t>
            </a:r>
          </a:p>
          <a:p>
            <a:pPr lvl="1"/>
            <a:r>
              <a:rPr lang="en-US" dirty="0" smtClean="0"/>
              <a:t>Fluence = Intensity x duration x [coefficient]</a:t>
            </a:r>
          </a:p>
          <a:p>
            <a:r>
              <a:rPr lang="en-US" dirty="0" smtClean="0"/>
              <a:t>Geomagnetic Storms</a:t>
            </a:r>
          </a:p>
          <a:p>
            <a:pPr lvl="1"/>
            <a:r>
              <a:rPr lang="en-US" dirty="0" smtClean="0"/>
              <a:t>TIII vs. DST/</a:t>
            </a:r>
            <a:r>
              <a:rPr lang="en-US" dirty="0" err="1" smtClean="0"/>
              <a:t>Kp</a:t>
            </a:r>
            <a:endParaRPr lang="en-US" dirty="0" smtClean="0"/>
          </a:p>
          <a:p>
            <a:r>
              <a:rPr lang="en-US" dirty="0" smtClean="0"/>
              <a:t>Catalog Type III Radio Bursts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21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29114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51153"/>
            <a:ext cx="7620000" cy="5149647"/>
          </a:xfrm>
        </p:spPr>
        <p:txBody>
          <a:bodyPr>
            <a:normAutofit fontScale="92500"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25 </a:t>
            </a:r>
            <a:r>
              <a:rPr lang="en-US" sz="2400" dirty="0" smtClean="0"/>
              <a:t>SEP events between June 2011 and Sept </a:t>
            </a:r>
            <a:r>
              <a:rPr lang="en-US" sz="2400" dirty="0" smtClean="0"/>
              <a:t>2014</a:t>
            </a:r>
          </a:p>
          <a:p>
            <a:pPr lvl="1"/>
            <a:r>
              <a:rPr lang="en-US" dirty="0" smtClean="0"/>
              <a:t>All events exhibit long duration type III </a:t>
            </a:r>
            <a:r>
              <a:rPr lang="en-US" smtClean="0"/>
              <a:t>radio bursts</a:t>
            </a:r>
            <a:endParaRPr lang="en-US" dirty="0" smtClean="0"/>
          </a:p>
          <a:p>
            <a:r>
              <a:rPr lang="en-US" sz="2400" dirty="0">
                <a:solidFill>
                  <a:srgbClr val="FF0000"/>
                </a:solidFill>
              </a:rPr>
              <a:t>12 M-class</a:t>
            </a:r>
            <a:r>
              <a:rPr lang="en-US" sz="2400" dirty="0"/>
              <a:t>, 8 X-class, 5 Backside</a:t>
            </a:r>
          </a:p>
          <a:p>
            <a:r>
              <a:rPr lang="en-US" sz="2400" dirty="0" smtClean="0"/>
              <a:t>EIT waves averaging </a:t>
            </a:r>
            <a:r>
              <a:rPr lang="en-US" sz="2400" dirty="0" smtClean="0">
                <a:solidFill>
                  <a:srgbClr val="FF0000"/>
                </a:solidFill>
              </a:rPr>
              <a:t>910 km/s</a:t>
            </a:r>
          </a:p>
          <a:p>
            <a:r>
              <a:rPr lang="en-US" sz="2400" dirty="0"/>
              <a:t>CME speeds averaging </a:t>
            </a:r>
            <a:r>
              <a:rPr lang="en-US" sz="2400" dirty="0">
                <a:solidFill>
                  <a:srgbClr val="FF0000"/>
                </a:solidFill>
              </a:rPr>
              <a:t>1500 km/s </a:t>
            </a:r>
            <a:r>
              <a:rPr lang="en-US" sz="2400" dirty="0"/>
              <a:t>and all were “Halo”</a:t>
            </a:r>
          </a:p>
          <a:p>
            <a:pPr marL="342900" lvl="2">
              <a:buClr>
                <a:schemeClr val="accent1"/>
              </a:buClr>
            </a:pPr>
            <a:r>
              <a:rPr lang="en-US" sz="2400" dirty="0" smtClean="0">
                <a:solidFill>
                  <a:srgbClr val="FF0000"/>
                </a:solidFill>
              </a:rPr>
              <a:t>Dimming average intensities of </a:t>
            </a:r>
            <a:r>
              <a:rPr lang="en-US" sz="2400" dirty="0"/>
              <a:t>-1152 DN/s * (10^3</a:t>
            </a:r>
            <a:r>
              <a:rPr lang="en-US" sz="2400" dirty="0" smtClean="0"/>
              <a:t>) and an average area of </a:t>
            </a:r>
            <a:r>
              <a:rPr lang="en-US" sz="2400" dirty="0"/>
              <a:t>142 km^2 * (10^9</a:t>
            </a:r>
            <a:r>
              <a:rPr lang="en-US" sz="2400" dirty="0" smtClean="0"/>
              <a:t>)</a:t>
            </a:r>
            <a:endParaRPr lang="en-US" sz="2400" dirty="0" smtClean="0">
              <a:solidFill>
                <a:srgbClr val="000000"/>
              </a:solidFill>
            </a:endParaRPr>
          </a:p>
          <a:p>
            <a:r>
              <a:rPr lang="en-US" sz="2400" dirty="0" smtClean="0">
                <a:solidFill>
                  <a:srgbClr val="FF0000"/>
                </a:solidFill>
              </a:rPr>
              <a:t>Westward</a:t>
            </a:r>
            <a:r>
              <a:rPr lang="en-US" sz="2400" dirty="0" smtClean="0"/>
              <a:t> bias SEP flux bias at 100 MeV</a:t>
            </a:r>
          </a:p>
          <a:p>
            <a:r>
              <a:rPr lang="en-US" sz="2400" u="sng" dirty="0">
                <a:solidFill>
                  <a:srgbClr val="FF0000"/>
                </a:solidFill>
              </a:rPr>
              <a:t>25/25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100 MeV Events exhibit low frequency long duration TIII Radio </a:t>
            </a:r>
            <a:r>
              <a:rPr lang="en-US" sz="2400" dirty="0" smtClean="0">
                <a:solidFill>
                  <a:srgbClr val="000000"/>
                </a:solidFill>
              </a:rPr>
              <a:t>Bursts</a:t>
            </a:r>
          </a:p>
          <a:p>
            <a:r>
              <a:rPr lang="en-US" sz="2400" dirty="0" smtClean="0"/>
              <a:t>TIII forecast times of 5 </a:t>
            </a:r>
            <a:r>
              <a:rPr lang="en-US" sz="2400" dirty="0"/>
              <a:t>min [WC] – &gt;</a:t>
            </a:r>
            <a:r>
              <a:rPr lang="en-US" sz="2400" dirty="0">
                <a:solidFill>
                  <a:srgbClr val="FF0000"/>
                </a:solidFill>
              </a:rPr>
              <a:t>7 </a:t>
            </a:r>
            <a:r>
              <a:rPr lang="en-US" sz="2400" dirty="0" err="1">
                <a:solidFill>
                  <a:srgbClr val="FF0000"/>
                </a:solidFill>
              </a:rPr>
              <a:t>hr</a:t>
            </a:r>
            <a:r>
              <a:rPr lang="en-US" sz="2400" dirty="0">
                <a:solidFill>
                  <a:srgbClr val="FF0000"/>
                </a:solidFill>
              </a:rPr>
              <a:t> [BS</a:t>
            </a:r>
            <a:r>
              <a:rPr lang="en-US" sz="2400" dirty="0" smtClean="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en-US" sz="2400" dirty="0" smtClean="0"/>
              <a:t>X-ray intensities (solar flares) don’t fully explain the flux of particles and is blind to backside events</a:t>
            </a:r>
            <a:endParaRPr lang="en-US" sz="2400" dirty="0"/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22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43357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Special thanks to my mentor </a:t>
            </a:r>
            <a:r>
              <a:rPr lang="en-US" dirty="0"/>
              <a:t>Dr. Richard </a:t>
            </a:r>
            <a:r>
              <a:rPr lang="en-US" dirty="0" smtClean="0"/>
              <a:t>Fisher, SESI coordinators, CCMC, various scientists, and peers.</a:t>
            </a:r>
          </a:p>
          <a:p>
            <a:pPr marL="114300" indent="0">
              <a:buNone/>
            </a:pPr>
            <a:endParaRPr lang="en-US" dirty="0" smtClean="0"/>
          </a:p>
          <a:p>
            <a:r>
              <a:rPr lang="en-US" dirty="0" smtClean="0"/>
              <a:t>CDAW CME Catalog</a:t>
            </a:r>
            <a:endParaRPr lang="en-US" dirty="0"/>
          </a:p>
          <a:p>
            <a:pPr lvl="1"/>
            <a:r>
              <a:rPr lang="en-US" sz="1000" dirty="0" smtClean="0"/>
              <a:t>This </a:t>
            </a:r>
            <a:r>
              <a:rPr lang="en-US" sz="1000" dirty="0"/>
              <a:t>CME catalog is generated and maintained at the CDAW Data Center by NASA and The Catholic University of America in cooperation with the Naval Research Laboratory. SOHO is a project of international cooperation between ESA and NASA.</a:t>
            </a: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23</a:t>
            </a:fld>
            <a:r>
              <a:rPr lang="en-US" sz="1600" dirty="0" smtClean="0"/>
              <a:t>/24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8518788" y="6179532"/>
            <a:ext cx="1768593" cy="994834"/>
            <a:chOff x="-1" y="0"/>
            <a:chExt cx="12192001" cy="6858000"/>
          </a:xfrm>
        </p:grpSpPr>
        <p:pic>
          <p:nvPicPr>
            <p:cNvPr id="13" name="Picture 2" descr="http://premiumcoding.com/wp-content/uploads/2014/02/space-background1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" y="0"/>
              <a:ext cx="12192001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Subtitle 2"/>
            <p:cNvSpPr txBox="1">
              <a:spLocks/>
            </p:cNvSpPr>
            <p:nvPr/>
          </p:nvSpPr>
          <p:spPr>
            <a:xfrm>
              <a:off x="2000523" y="2301276"/>
              <a:ext cx="9144000" cy="165576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 fontScale="25000" lnSpcReduction="20000"/>
            </a:bodyPr>
            <a:lstStyle>
              <a:lvl1pPr marL="342900" indent="-22860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40080" indent="-22860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05840" indent="-22860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80160" indent="-22860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54480" indent="-228600" algn="l" defTabSz="914400" rtl="0" eaLnBrk="1" latinLnBrk="0" hangingPunct="1">
                <a:spcBef>
                  <a:spcPct val="20000"/>
                </a:spcBef>
                <a:buClr>
                  <a:schemeClr val="accent5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37360" indent="-182880" algn="l" defTabSz="914400" rtl="0" eaLnBrk="1" latinLnBrk="0" hangingPunct="1">
                <a:spcBef>
                  <a:spcPct val="20000"/>
                </a:spcBef>
                <a:buClr>
                  <a:schemeClr val="accent1"/>
                </a:buClr>
                <a:buFont typeface="Arial" pitchFamily="34" charset="0"/>
                <a:buChar char="•"/>
                <a:defRPr sz="14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20240" indent="-182880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103120" indent="-182880" algn="l" defTabSz="914400" rtl="0" eaLnBrk="1" latinLnBrk="0" hangingPunct="1">
                <a:spcBef>
                  <a:spcPct val="20000"/>
                </a:spcBef>
                <a:buClr>
                  <a:schemeClr val="accent3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286000" indent="-182880" algn="l" defTabSz="914400" rtl="0" eaLnBrk="1" latinLnBrk="0" hangingPunct="1">
                <a:spcBef>
                  <a:spcPct val="20000"/>
                </a:spcBef>
                <a:buClr>
                  <a:schemeClr val="accent4"/>
                </a:buClr>
                <a:buFont typeface="Arial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4400" dirty="0" smtClean="0">
                  <a:solidFill>
                    <a:srgbClr val="FFFF00"/>
                  </a:solidFill>
                  <a:latin typeface="OCR A Extended" panose="02010509020102010303" pitchFamily="50" charset="0"/>
                </a:rPr>
                <a:t>SEP with Me!</a:t>
              </a:r>
            </a:p>
            <a:p>
              <a:endParaRPr lang="en-US" dirty="0" smtClean="0">
                <a:solidFill>
                  <a:srgbClr val="FFFF00"/>
                </a:solidFill>
                <a:latin typeface="OCR A Extended" panose="02010509020102010303" pitchFamily="50" charset="0"/>
              </a:endParaRPr>
            </a:p>
            <a:p>
              <a:r>
                <a:rPr lang="en-US" dirty="0" smtClean="0">
                  <a:solidFill>
                    <a:srgbClr val="FFFF00"/>
                  </a:solidFill>
                  <a:latin typeface="OCR A Extended" panose="02010509020102010303" pitchFamily="50" charset="0"/>
                </a:rPr>
                <a:t>A tale of science with Bryan Yamashiro</a:t>
              </a:r>
              <a:endParaRPr lang="en-US" dirty="0">
                <a:solidFill>
                  <a:srgbClr val="FFFF00"/>
                </a:solidFill>
                <a:latin typeface="OCR A Extended" panose="02010509020102010303" pitchFamily="50" charset="0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6857997" cy="6858000"/>
            </a:xfrm>
            <a:prstGeom prst="rect">
              <a:avLst/>
            </a:prstGeom>
          </p:spPr>
        </p:pic>
        <p:pic>
          <p:nvPicPr>
            <p:cNvPr id="16" name="Picture 4" descr="Thumbs Up, Thumb, Hand, Positive, Excellent, Great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410" y="583013"/>
              <a:ext cx="5154770" cy="34365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025049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4106" y="1600200"/>
            <a:ext cx="8123850" cy="4800600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 smtClean="0"/>
              <a:t>[1] Christian</a:t>
            </a:r>
            <a:r>
              <a:rPr lang="en-US" sz="1800" dirty="0"/>
              <a:t>, E. R. (</a:t>
            </a:r>
            <a:r>
              <a:rPr lang="en-US" sz="1800" dirty="0" err="1"/>
              <a:t>n.d.</a:t>
            </a:r>
            <a:r>
              <a:rPr lang="en-US" sz="1800" dirty="0"/>
              <a:t>). NASA's </a:t>
            </a:r>
            <a:r>
              <a:rPr lang="en-US" sz="1800" dirty="0" err="1"/>
              <a:t>Cosmicopia</a:t>
            </a:r>
            <a:r>
              <a:rPr lang="en-US" sz="1800" dirty="0"/>
              <a:t>. Retrieved August 10, 2016, from </a:t>
            </a:r>
            <a:r>
              <a:rPr lang="en-US" sz="1800" dirty="0">
                <a:hlinkClick r:id="rId2"/>
              </a:rPr>
              <a:t>http://helios.gsfc.nasa.gov</a:t>
            </a:r>
            <a:r>
              <a:rPr lang="en-US" sz="1800" dirty="0" smtClean="0">
                <a:hlinkClick r:id="rId2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[2] </a:t>
            </a:r>
            <a:r>
              <a:rPr lang="en-US" sz="1800" dirty="0"/>
              <a:t>Thompson, B. J., &amp; Myers, D. C. 2009, </a:t>
            </a:r>
            <a:r>
              <a:rPr lang="en-US" sz="1800" dirty="0" err="1"/>
              <a:t>ApJS</a:t>
            </a:r>
            <a:r>
              <a:rPr lang="en-US" sz="1800" dirty="0"/>
              <a:t>, 183, 225</a:t>
            </a:r>
          </a:p>
          <a:p>
            <a:r>
              <a:rPr lang="en-US" sz="1800" dirty="0" smtClean="0"/>
              <a:t>[3] </a:t>
            </a:r>
            <a:r>
              <a:rPr lang="en-US" sz="1800" dirty="0"/>
              <a:t>Nitta, N. V., </a:t>
            </a:r>
            <a:r>
              <a:rPr lang="en-US" sz="1800" dirty="0" err="1"/>
              <a:t>Schrijver</a:t>
            </a:r>
            <a:r>
              <a:rPr lang="en-US" sz="1800" dirty="0"/>
              <a:t>, C. J., Title, A., &amp; Liu, W. 2013, </a:t>
            </a:r>
            <a:r>
              <a:rPr lang="en-US" sz="1800" dirty="0" err="1"/>
              <a:t>ApJ</a:t>
            </a:r>
            <a:r>
              <a:rPr lang="en-US" sz="1800" dirty="0"/>
              <a:t>, 776, </a:t>
            </a:r>
            <a:r>
              <a:rPr lang="en-US" sz="1800" dirty="0" smtClean="0"/>
              <a:t>58</a:t>
            </a:r>
          </a:p>
          <a:p>
            <a:r>
              <a:rPr lang="en-US" sz="1800" dirty="0" smtClean="0"/>
              <a:t>[4] </a:t>
            </a:r>
            <a:r>
              <a:rPr lang="en-US" sz="1800" dirty="0"/>
              <a:t>Hudson, H.S., L.W. Acton, and S.L. Freeland. A long-duration solar flare with mass ejection and global consequences. </a:t>
            </a:r>
            <a:r>
              <a:rPr lang="en-US" sz="1800" dirty="0" err="1"/>
              <a:t>Astrophys</a:t>
            </a:r>
            <a:r>
              <a:rPr lang="en-US" sz="1800" dirty="0"/>
              <a:t>. J., 470, 629, 1996, DOI: 10.1086/177894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[5] </a:t>
            </a:r>
            <a:r>
              <a:rPr lang="en-US" sz="1800" dirty="0"/>
              <a:t>Emil </a:t>
            </a:r>
            <a:r>
              <a:rPr lang="en-US" sz="1800" dirty="0" err="1"/>
              <a:t>Kraaikamp</a:t>
            </a:r>
            <a:r>
              <a:rPr lang="en-US" sz="1800" dirty="0"/>
              <a:t> and </a:t>
            </a:r>
            <a:r>
              <a:rPr lang="en-US" sz="1800" dirty="0" err="1"/>
              <a:t>Cis</a:t>
            </a:r>
            <a:r>
              <a:rPr lang="en-US" sz="1800" dirty="0"/>
              <a:t> </a:t>
            </a:r>
            <a:r>
              <a:rPr lang="en-US" sz="1800" dirty="0" err="1"/>
              <a:t>Verbeeck</a:t>
            </a:r>
            <a:r>
              <a:rPr lang="en-US" sz="1800" dirty="0"/>
              <a:t>. J. Space Weather Space </a:t>
            </a:r>
            <a:r>
              <a:rPr lang="en-US" sz="1800" dirty="0" err="1"/>
              <a:t>Clim</a:t>
            </a:r>
            <a:r>
              <a:rPr lang="en-US" sz="1800" dirty="0"/>
              <a:t>., 5 (2015) A18, DOI: </a:t>
            </a:r>
            <a:r>
              <a:rPr lang="en-US" sz="1800" dirty="0">
                <a:hlinkClick r:id="rId3"/>
              </a:rPr>
              <a:t>http://dx.doi.org/10.1051/swsc/</a:t>
            </a:r>
            <a:r>
              <a:rPr lang="en-US" sz="1800" dirty="0" smtClean="0">
                <a:hlinkClick r:id="rId3"/>
              </a:rPr>
              <a:t>2015019</a:t>
            </a:r>
            <a:endParaRPr lang="en-US" sz="1800" dirty="0" smtClean="0"/>
          </a:p>
          <a:p>
            <a:r>
              <a:rPr lang="en-US" sz="1800" dirty="0" smtClean="0"/>
              <a:t>[6] </a:t>
            </a:r>
            <a:r>
              <a:rPr lang="en-US" sz="1800" dirty="0"/>
              <a:t>N. </a:t>
            </a:r>
            <a:r>
              <a:rPr lang="en-US" sz="1800" dirty="0" err="1"/>
              <a:t>Gopalswamy</a:t>
            </a:r>
            <a:r>
              <a:rPr lang="en-US" sz="1800" dirty="0"/>
              <a:t>, S. Yashiro, G. </a:t>
            </a:r>
            <a:r>
              <a:rPr lang="en-US" sz="1800" dirty="0" err="1"/>
              <a:t>Michalek</a:t>
            </a:r>
            <a:r>
              <a:rPr lang="en-US" sz="1800" dirty="0"/>
              <a:t>, G. </a:t>
            </a:r>
            <a:r>
              <a:rPr lang="en-US" sz="1800" dirty="0" err="1"/>
              <a:t>Stenborg</a:t>
            </a:r>
            <a:r>
              <a:rPr lang="en-US" sz="1800" dirty="0"/>
              <a:t>, A. </a:t>
            </a:r>
            <a:r>
              <a:rPr lang="en-US" sz="1800" dirty="0" err="1"/>
              <a:t>Vourlidas</a:t>
            </a:r>
            <a:r>
              <a:rPr lang="en-US" sz="1800" dirty="0"/>
              <a:t>, S. Freeland, and R. </a:t>
            </a:r>
            <a:r>
              <a:rPr lang="en-US" sz="1800" dirty="0" err="1" smtClean="0"/>
              <a:t>Howard</a:t>
            </a:r>
            <a:r>
              <a:rPr lang="en-US" sz="1800" dirty="0" err="1"/>
              <a:t>,</a:t>
            </a:r>
            <a:r>
              <a:rPr lang="en-US" sz="1800" dirty="0" err="1" smtClean="0">
                <a:hlinkClick r:id="rId4"/>
              </a:rPr>
              <a:t>The</a:t>
            </a:r>
            <a:r>
              <a:rPr lang="en-US" sz="1800" dirty="0" smtClean="0">
                <a:hlinkClick r:id="rId4"/>
              </a:rPr>
              <a:t> </a:t>
            </a:r>
            <a:r>
              <a:rPr lang="en-US" sz="1800" dirty="0">
                <a:hlinkClick r:id="rId4"/>
              </a:rPr>
              <a:t>SOHO/LASCO CME Catalog</a:t>
            </a:r>
            <a:r>
              <a:rPr lang="en-US" sz="1800" dirty="0"/>
              <a:t>, accepted for the publication in Earth, Moon, and </a:t>
            </a:r>
            <a:r>
              <a:rPr lang="en-US" sz="1800" dirty="0" smtClean="0"/>
              <a:t>Planets</a:t>
            </a:r>
          </a:p>
          <a:p>
            <a:r>
              <a:rPr lang="en-US" sz="1800" dirty="0"/>
              <a:t>[7] </a:t>
            </a:r>
            <a:r>
              <a:rPr lang="en-US" sz="1800" dirty="0">
                <a:hlinkClick r:id="rId5"/>
              </a:rPr>
              <a:t>https://kauai.ccmc.gsfc.nasa.gov/DONKI/search</a:t>
            </a:r>
            <a:r>
              <a:rPr lang="en-US" sz="1800" dirty="0" smtClean="0">
                <a:hlinkClick r:id="rId5"/>
              </a:rPr>
              <a:t>/</a:t>
            </a:r>
            <a:endParaRPr lang="en-US" sz="1800" dirty="0" smtClean="0"/>
          </a:p>
          <a:p>
            <a:r>
              <a:rPr lang="en-US" sz="1800" dirty="0" smtClean="0"/>
              <a:t>[8] </a:t>
            </a:r>
            <a:r>
              <a:rPr lang="en-US" sz="1800" dirty="0"/>
              <a:t>J.A.  Simpson, “Cosmic Radiation Neutron Intensity Monitor”, Annals of the Int. Geophysical Year IV, Part VII, </a:t>
            </a:r>
            <a:r>
              <a:rPr lang="en-US" sz="1800" dirty="0" err="1"/>
              <a:t>Pergamon</a:t>
            </a:r>
            <a:r>
              <a:rPr lang="en-US" sz="1800" dirty="0"/>
              <a:t> Press, London, p. 351, 1958 </a:t>
            </a:r>
          </a:p>
          <a:p>
            <a:r>
              <a:rPr lang="en-US" sz="1800" dirty="0" smtClean="0"/>
              <a:t>[9] Cane</a:t>
            </a:r>
            <a:r>
              <a:rPr lang="en-US" sz="1800" dirty="0"/>
              <a:t>, H. V., Erickson, W. C., </a:t>
            </a:r>
            <a:r>
              <a:rPr lang="en-US" sz="1800" dirty="0" err="1"/>
              <a:t>Prestage</a:t>
            </a:r>
            <a:r>
              <a:rPr lang="en-US" sz="1800" dirty="0"/>
              <a:t>, N. P.: 2002, J. </a:t>
            </a:r>
            <a:r>
              <a:rPr lang="en-US" sz="1800" dirty="0" err="1" smtClean="0"/>
              <a:t>Geophys</a:t>
            </a:r>
            <a:r>
              <a:rPr lang="en-US" sz="1800" dirty="0" smtClean="0"/>
              <a:t>. Res</a:t>
            </a:r>
            <a:r>
              <a:rPr lang="en-US" sz="1800" dirty="0"/>
              <a:t>. 107, A101315(</a:t>
            </a:r>
            <a:r>
              <a:rPr lang="en-US" sz="1800" dirty="0" smtClean="0"/>
              <a:t>doi:10.1029</a:t>
            </a:r>
            <a:r>
              <a:rPr lang="en-US" sz="1800" dirty="0"/>
              <a:t>/2001JA000320).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z="1600" smtClean="0"/>
              <a:pPr/>
              <a:t>24</a:t>
            </a:fld>
            <a:r>
              <a:rPr lang="en-US" sz="1600" dirty="0" smtClean="0"/>
              <a:t>/24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68709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017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Field Lines</a:t>
            </a:r>
            <a:endParaRPr lang="en-US" dirty="0"/>
          </a:p>
        </p:txBody>
      </p:sp>
      <p:pic>
        <p:nvPicPr>
          <p:cNvPr id="5" name="Content Placeholder 4" descr="20120307.png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21" r="-3121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97775" y="4438378"/>
            <a:ext cx="4115093" cy="1688102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8" name="Picture 7" descr="Screen Shot 2016-08-08 at 12.01.0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775" y="1533080"/>
            <a:ext cx="4115093" cy="2597434"/>
          </a:xfrm>
          <a:prstGeom prst="rect">
            <a:avLst/>
          </a:prstGeom>
        </p:spPr>
      </p:pic>
      <p:pic>
        <p:nvPicPr>
          <p:cNvPr id="9" name="Picture 8" descr="Screen Shot 2016-08-08 at 1.49.5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134" y="2327694"/>
            <a:ext cx="2153246" cy="1975585"/>
          </a:xfrm>
          <a:prstGeom prst="rect">
            <a:avLst/>
          </a:prstGeom>
          <a:ln w="38100" cmpd="sng">
            <a:solidFill>
              <a:srgbClr val="0000FF"/>
            </a:solidFill>
          </a:ln>
        </p:spPr>
      </p:pic>
      <p:sp>
        <p:nvSpPr>
          <p:cNvPr id="10" name="Donut 9"/>
          <p:cNvSpPr/>
          <p:nvPr/>
        </p:nvSpPr>
        <p:spPr>
          <a:xfrm>
            <a:off x="5458702" y="2202126"/>
            <a:ext cx="567489" cy="567489"/>
          </a:xfrm>
          <a:prstGeom prst="donut">
            <a:avLst>
              <a:gd name="adj" fmla="val 309"/>
            </a:avLst>
          </a:prstGeom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>
            <a:stCxn id="10" idx="0"/>
          </p:cNvCxnSpPr>
          <p:nvPr/>
        </p:nvCxnSpPr>
        <p:spPr>
          <a:xfrm>
            <a:off x="5742447" y="2202126"/>
            <a:ext cx="1111687" cy="125568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0" idx="4"/>
          </p:cNvCxnSpPr>
          <p:nvPr/>
        </p:nvCxnSpPr>
        <p:spPr>
          <a:xfrm>
            <a:off x="5742447" y="2769615"/>
            <a:ext cx="1111687" cy="1533664"/>
          </a:xfrm>
          <a:prstGeom prst="line">
            <a:avLst/>
          </a:prstGeom>
          <a:ln>
            <a:solidFill>
              <a:srgbClr val="0000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58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227745"/>
            <a:ext cx="7620000" cy="1143000"/>
          </a:xfrm>
        </p:spPr>
        <p:txBody>
          <a:bodyPr/>
          <a:lstStyle/>
          <a:p>
            <a:r>
              <a:rPr lang="en-US" dirty="0" smtClean="0"/>
              <a:t>Solar Energetic Particle Detection</a:t>
            </a:r>
            <a:endParaRPr lang="en-US" dirty="0"/>
          </a:p>
        </p:txBody>
      </p:sp>
      <p:pic>
        <p:nvPicPr>
          <p:cNvPr id="12" name="Content Placeholder 11" descr="AMS_on_ISS.png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5" t="-50561" r="2767" b="-50561"/>
          <a:stretch/>
        </p:blipFill>
        <p:spPr>
          <a:xfrm>
            <a:off x="313764" y="349334"/>
            <a:ext cx="3842591" cy="5140757"/>
          </a:xfr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4419600" y="1610888"/>
            <a:ext cx="3962400" cy="4590288"/>
          </a:xfrm>
        </p:spPr>
        <p:txBody>
          <a:bodyPr>
            <a:normAutofit/>
          </a:bodyPr>
          <a:lstStyle/>
          <a:p>
            <a:r>
              <a:rPr lang="en-US" dirty="0" smtClean="0"/>
              <a:t>Alpha Magnetic Spectrometer</a:t>
            </a:r>
          </a:p>
          <a:p>
            <a:pPr lvl="1"/>
            <a:r>
              <a:rPr lang="en-US" dirty="0" smtClean="0"/>
              <a:t>125+ MeV</a:t>
            </a:r>
          </a:p>
          <a:p>
            <a:r>
              <a:rPr lang="en-US" dirty="0" smtClean="0"/>
              <a:t>GOES-13/15 W</a:t>
            </a:r>
          </a:p>
          <a:p>
            <a:pPr lvl="1"/>
            <a:r>
              <a:rPr lang="en-US" dirty="0" smtClean="0"/>
              <a:t>10-700 MeV</a:t>
            </a:r>
          </a:p>
          <a:p>
            <a:r>
              <a:rPr lang="en-US" dirty="0" smtClean="0"/>
              <a:t>STEREO-A,B</a:t>
            </a:r>
          </a:p>
          <a:p>
            <a:pPr lvl="1"/>
            <a:r>
              <a:rPr lang="en-US" dirty="0" smtClean="0"/>
              <a:t>60-100 MeV</a:t>
            </a:r>
          </a:p>
          <a:p>
            <a:r>
              <a:rPr lang="en-US" dirty="0" smtClean="0"/>
              <a:t>Neutron Monitors</a:t>
            </a:r>
          </a:p>
          <a:p>
            <a:pPr lvl="1"/>
            <a:r>
              <a:rPr lang="en-US" dirty="0" smtClean="0"/>
              <a:t>0.5-20 </a:t>
            </a:r>
            <a:r>
              <a:rPr lang="en-US" dirty="0" err="1" smtClean="0"/>
              <a:t>GeV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27563"/>
            <a:ext cx="3699155" cy="18385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9731" r="22550"/>
          <a:stretch/>
        </p:blipFill>
        <p:spPr>
          <a:xfrm>
            <a:off x="313764" y="4227563"/>
            <a:ext cx="2017059" cy="183854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</a:t>
            </a:fld>
            <a:r>
              <a:rPr lang="en-US" dirty="0" smtClean="0"/>
              <a:t>/24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3764" y="3943292"/>
            <a:ext cx="114271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ams.nasa.gov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926205" y="5752146"/>
            <a:ext cx="809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nasa.gov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2707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63535"/>
            <a:ext cx="7620000" cy="1143000"/>
          </a:xfrm>
        </p:spPr>
        <p:txBody>
          <a:bodyPr/>
          <a:lstStyle/>
          <a:p>
            <a:r>
              <a:rPr lang="en-US" dirty="0" smtClean="0"/>
              <a:t>Events in Sample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435880" y="832600"/>
            <a:ext cx="5946120" cy="3941201"/>
            <a:chOff x="338028" y="1417638"/>
            <a:chExt cx="8660723" cy="5040503"/>
          </a:xfrm>
        </p:grpSpPr>
        <p:pic>
          <p:nvPicPr>
            <p:cNvPr id="4" name="Content Placeholder 8" descr="Screen Shot 2015-11-13 at 5.31.0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5140" b="-5140"/>
            <a:stretch>
              <a:fillRect/>
            </a:stretch>
          </p:blipFill>
          <p:spPr>
            <a:xfrm>
              <a:off x="338028" y="1417638"/>
              <a:ext cx="8457712" cy="4663598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09791" y="2998283"/>
              <a:ext cx="10998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STEREO A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991004" y="2597536"/>
              <a:ext cx="10758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</a:rPr>
                <a:t>STEREO B</a:t>
              </a:r>
              <a:endParaRPr lang="en-US" dirty="0">
                <a:solidFill>
                  <a:srgbClr val="0000FF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32549" y="5600725"/>
              <a:ext cx="486025" cy="22309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37441" y="5454487"/>
              <a:ext cx="78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EARTH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flipH="1" flipV="1">
              <a:off x="3665235" y="5406254"/>
              <a:ext cx="2605404" cy="10518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3662581" y="3966896"/>
              <a:ext cx="2621567" cy="141915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/>
            <p:cNvSpPr/>
            <p:nvPr/>
          </p:nvSpPr>
          <p:spPr>
            <a:xfrm flipV="1">
              <a:off x="3642374" y="5374045"/>
              <a:ext cx="45719" cy="45719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Screen Shot 2015-11-14 at 10.12.59 A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4147" y="3980406"/>
              <a:ext cx="2714604" cy="2477735"/>
            </a:xfrm>
            <a:prstGeom prst="rect">
              <a:avLst/>
            </a:prstGeom>
            <a:ln w="28575" cmpd="sng">
              <a:solidFill>
                <a:srgbClr val="0000FF"/>
              </a:solidFill>
            </a:ln>
          </p:spPr>
        </p:pic>
        <p:sp>
          <p:nvSpPr>
            <p:cNvPr id="14" name="TextBox 13"/>
            <p:cNvSpPr txBox="1"/>
            <p:nvPr/>
          </p:nvSpPr>
          <p:spPr>
            <a:xfrm>
              <a:off x="7631696" y="5030626"/>
              <a:ext cx="40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L1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824605" y="6038644"/>
              <a:ext cx="781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EARTH</a:t>
              </a:r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306449" y="5179725"/>
              <a:ext cx="400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6600"/>
                  </a:solidFill>
                </a:rPr>
                <a:t>L1</a:t>
              </a:r>
              <a:endParaRPr lang="en-US" dirty="0">
                <a:solidFill>
                  <a:srgbClr val="FF6600"/>
                </a:solidFill>
              </a:endParaRPr>
            </a:p>
          </p:txBody>
        </p:sp>
      </p:grpSp>
      <p:sp>
        <p:nvSpPr>
          <p:cNvPr id="16" name="Content Placeholder 10"/>
          <p:cNvSpPr>
            <a:spLocks noGrp="1"/>
          </p:cNvSpPr>
          <p:nvPr>
            <p:ph sz="half" idx="4294967295"/>
          </p:nvPr>
        </p:nvSpPr>
        <p:spPr>
          <a:xfrm>
            <a:off x="224118" y="5002032"/>
            <a:ext cx="8157882" cy="185596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 smtClean="0"/>
              <a:t>June 7, 2011 to September 10, 2014 (Sunspot Cycle 24)</a:t>
            </a:r>
          </a:p>
          <a:p>
            <a:r>
              <a:rPr lang="en-US" dirty="0">
                <a:solidFill>
                  <a:srgbClr val="FF0000"/>
                </a:solidFill>
              </a:rPr>
              <a:t>~</a:t>
            </a:r>
            <a:r>
              <a:rPr lang="en-US" dirty="0" smtClean="0">
                <a:solidFill>
                  <a:srgbClr val="FF0000"/>
                </a:solidFill>
              </a:rPr>
              <a:t>25 </a:t>
            </a:r>
            <a:r>
              <a:rPr lang="en-US" dirty="0" smtClean="0"/>
              <a:t>individual 100+ MeV SEP events seen by GOES</a:t>
            </a:r>
          </a:p>
          <a:p>
            <a:r>
              <a:rPr lang="en-US" dirty="0" smtClean="0"/>
              <a:t>5 backside events</a:t>
            </a:r>
          </a:p>
          <a:p>
            <a:r>
              <a:rPr lang="en-US" dirty="0" smtClean="0"/>
              <a:t>Troves of event parameters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18" y="2241749"/>
            <a:ext cx="3510277" cy="2681462"/>
          </a:xfrm>
          <a:prstGeom prst="rect">
            <a:avLst/>
          </a:prstGeom>
          <a:ln>
            <a:solidFill>
              <a:srgbClr val="0000FF"/>
            </a:solidFill>
          </a:ln>
        </p:spPr>
      </p:pic>
      <p:cxnSp>
        <p:nvCxnSpPr>
          <p:cNvPr id="19" name="Straight Connector 18"/>
          <p:cNvCxnSpPr/>
          <p:nvPr/>
        </p:nvCxnSpPr>
        <p:spPr>
          <a:xfrm>
            <a:off x="2435880" y="2534668"/>
            <a:ext cx="0" cy="1916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916521" y="2534668"/>
            <a:ext cx="0" cy="191650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</a:t>
            </a:fld>
            <a:r>
              <a:rPr lang="en-US" dirty="0" smtClean="0"/>
              <a:t>/24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13604" y="1074536"/>
            <a:ext cx="80923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>
                <a:solidFill>
                  <a:srgbClr val="FFFFFF"/>
                </a:solidFill>
              </a:rPr>
              <a:t>nasa.gov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523156" y="4646212"/>
            <a:ext cx="12112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swpc.noaa.gov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7061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9009"/>
            <a:ext cx="7620000" cy="1143000"/>
          </a:xfrm>
        </p:spPr>
        <p:txBody>
          <a:bodyPr/>
          <a:lstStyle/>
          <a:p>
            <a:r>
              <a:rPr lang="en-US" dirty="0" smtClean="0"/>
              <a:t>Evolution of SEP Events</a:t>
            </a:r>
            <a:endParaRPr lang="en-US" dirty="0"/>
          </a:p>
        </p:txBody>
      </p:sp>
      <p:pic>
        <p:nvPicPr>
          <p:cNvPr id="4" name="Content Placeholder 3" descr="SEP_gf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11" b="-6011"/>
          <a:stretch>
            <a:fillRect/>
          </a:stretch>
        </p:blipFill>
        <p:spPr>
          <a:xfrm>
            <a:off x="457200" y="1174089"/>
            <a:ext cx="7620000" cy="4800600"/>
          </a:xfrm>
        </p:spPr>
      </p:pic>
      <p:sp>
        <p:nvSpPr>
          <p:cNvPr id="3" name="TextBox 2"/>
          <p:cNvSpPr txBox="1"/>
          <p:nvPr/>
        </p:nvSpPr>
        <p:spPr>
          <a:xfrm>
            <a:off x="642784" y="2869242"/>
            <a:ext cx="1023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1 &amp; 2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53391" y="4198436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3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3839" y="5103472"/>
            <a:ext cx="3843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</a:t>
            </a:fld>
            <a:r>
              <a:rPr lang="en-US" dirty="0" smtClean="0"/>
              <a:t>/24</a:t>
            </a:r>
            <a:endParaRPr lang="en-US" dirty="0"/>
          </a:p>
        </p:txBody>
      </p:sp>
      <p:pic>
        <p:nvPicPr>
          <p:cNvPr id="14" name="Picture 4" descr="Thumbs Up, Thumb, Hand, Positive, Excellent, Gre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1393" y="3772133"/>
            <a:ext cx="179874" cy="119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6883018" y="5423053"/>
            <a:ext cx="119418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inspirehep.net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12" name="Content Placeholder 10"/>
          <p:cNvSpPr txBox="1">
            <a:spLocks/>
          </p:cNvSpPr>
          <p:nvPr/>
        </p:nvSpPr>
        <p:spPr>
          <a:xfrm>
            <a:off x="224118" y="5941131"/>
            <a:ext cx="8157882" cy="91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Parameters and observations exhibited in every &gt;100 MeV SEP event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6719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04323"/>
            <a:ext cx="7620000" cy="1143000"/>
          </a:xfrm>
        </p:spPr>
        <p:txBody>
          <a:bodyPr/>
          <a:lstStyle/>
          <a:p>
            <a:r>
              <a:rPr lang="en-US" dirty="0" smtClean="0"/>
              <a:t>Intense EUV Flare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457200" y="936400"/>
            <a:ext cx="3657600" cy="639762"/>
          </a:xfrm>
        </p:spPr>
        <p:txBody>
          <a:bodyPr/>
          <a:lstStyle/>
          <a:p>
            <a:r>
              <a:rPr lang="en-US" dirty="0" smtClean="0"/>
              <a:t>SDO 193A : </a:t>
            </a:r>
            <a:r>
              <a:rPr lang="en-US" dirty="0" err="1" smtClean="0"/>
              <a:t>Frontside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4419600" y="936400"/>
            <a:ext cx="3657600" cy="639762"/>
          </a:xfrm>
        </p:spPr>
        <p:txBody>
          <a:bodyPr/>
          <a:lstStyle/>
          <a:p>
            <a:r>
              <a:rPr lang="en-US" dirty="0" smtClean="0"/>
              <a:t>STEREO B : Backside</a:t>
            </a:r>
            <a:endParaRPr lang="en-US" dirty="0"/>
          </a:p>
        </p:txBody>
      </p:sp>
      <p:pic>
        <p:nvPicPr>
          <p:cNvPr id="15" name="behind_20140901_euvi_195_512.mpg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19600" y="1576162"/>
            <a:ext cx="3657600" cy="3657600"/>
          </a:xfrm>
        </p:spPr>
      </p:pic>
      <p:pic>
        <p:nvPicPr>
          <p:cNvPr id="17" name="AIA_0193_0144_SUM_20120306_2350_m(firstX5.4).mpg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2138" y="1576162"/>
            <a:ext cx="3135925" cy="3657600"/>
          </a:xfrm>
        </p:spPr>
      </p:pic>
      <p:sp>
        <p:nvSpPr>
          <p:cNvPr id="9" name="Content Placeholder 10"/>
          <p:cNvSpPr txBox="1">
            <a:spLocks/>
          </p:cNvSpPr>
          <p:nvPr/>
        </p:nvSpPr>
        <p:spPr>
          <a:xfrm>
            <a:off x="224118" y="5393889"/>
            <a:ext cx="8157882" cy="1223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12 M-class</a:t>
            </a:r>
            <a:r>
              <a:rPr lang="en-US" dirty="0" smtClean="0"/>
              <a:t>, 8 X-class, 5 Backside</a:t>
            </a:r>
          </a:p>
          <a:p>
            <a:r>
              <a:rPr lang="en-US" dirty="0" smtClean="0"/>
              <a:t>Sudden brightness and energy release [1] 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6</a:t>
            </a:fld>
            <a:r>
              <a:rPr lang="en-US" dirty="0" smtClean="0"/>
              <a:t>/24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92291" y="4956763"/>
            <a:ext cx="15357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sdowww.lmsal.com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933840" y="4956763"/>
            <a:ext cx="214336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rgbClr val="FFFFFF"/>
                </a:solidFill>
              </a:rPr>
              <a:t>stereo</a:t>
            </a:r>
            <a:r>
              <a:rPr lang="en-US" sz="1200" dirty="0">
                <a:solidFill>
                  <a:srgbClr val="FFFFFF"/>
                </a:solidFill>
              </a:rPr>
              <a:t>-</a:t>
            </a:r>
            <a:r>
              <a:rPr lang="en-US" sz="1200" dirty="0" err="1" smtClean="0">
                <a:solidFill>
                  <a:srgbClr val="FFFFFF"/>
                </a:solidFill>
              </a:rPr>
              <a:t>ssc.nascom.nasa.gov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63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6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56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165" y="274638"/>
            <a:ext cx="7842035" cy="885675"/>
          </a:xfrm>
        </p:spPr>
        <p:txBody>
          <a:bodyPr/>
          <a:lstStyle/>
          <a:p>
            <a:r>
              <a:rPr lang="en-US" dirty="0" smtClean="0"/>
              <a:t>Large-scale Coronal Propagating Front (193 A)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8352"/>
            <a:ext cx="3657600" cy="639762"/>
          </a:xfrm>
        </p:spPr>
        <p:txBody>
          <a:bodyPr/>
          <a:lstStyle/>
          <a:p>
            <a:r>
              <a:rPr lang="en-US" dirty="0" smtClean="0"/>
              <a:t>Running Difference</a:t>
            </a:r>
            <a:endParaRPr lang="en-US" dirty="0"/>
          </a:p>
        </p:txBody>
      </p:sp>
      <p:pic>
        <p:nvPicPr>
          <p:cNvPr id="7" name="20120306_2350_m(2).mpg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97570" y="1955355"/>
            <a:ext cx="2950570" cy="3441410"/>
          </a:xfr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298352"/>
            <a:ext cx="3657600" cy="639762"/>
          </a:xfrm>
        </p:spPr>
        <p:txBody>
          <a:bodyPr/>
          <a:lstStyle/>
          <a:p>
            <a:r>
              <a:rPr lang="en-US" dirty="0" smtClean="0"/>
              <a:t>Background Difference</a:t>
            </a:r>
            <a:endParaRPr lang="en-US" dirty="0"/>
          </a:p>
        </p:txBody>
      </p:sp>
      <p:pic>
        <p:nvPicPr>
          <p:cNvPr id="8" name="20120306_2350_m.mpg">
            <a:hlinkClick r:id="" action="ppaction://media"/>
          </p:cNvPr>
          <p:cNvPicPr>
            <a:picLocks noGrp="1" noChangeAspect="1"/>
          </p:cNvPicPr>
          <p:nvPr>
            <p:ph sz="quarter" idx="4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786262" y="1955355"/>
            <a:ext cx="2950570" cy="3441410"/>
          </a:xfrm>
        </p:spPr>
      </p:pic>
      <p:sp>
        <p:nvSpPr>
          <p:cNvPr id="9" name="Content Placeholder 10"/>
          <p:cNvSpPr txBox="1">
            <a:spLocks/>
          </p:cNvSpPr>
          <p:nvPr/>
        </p:nvSpPr>
        <p:spPr>
          <a:xfrm>
            <a:off x="235165" y="5481755"/>
            <a:ext cx="8146834" cy="1301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Wave propagating along the surface (EIT Waves) [2]</a:t>
            </a:r>
          </a:p>
          <a:p>
            <a:r>
              <a:rPr lang="en-US" dirty="0" smtClean="0"/>
              <a:t>743 – </a:t>
            </a:r>
            <a:r>
              <a:rPr lang="en-US" dirty="0" smtClean="0">
                <a:solidFill>
                  <a:srgbClr val="FF0000"/>
                </a:solidFill>
              </a:rPr>
              <a:t>1307 km/s </a:t>
            </a:r>
            <a:r>
              <a:rPr lang="en-US" dirty="0" smtClean="0"/>
              <a:t>(Until ~July 2012) [3]</a:t>
            </a:r>
          </a:p>
          <a:p>
            <a:r>
              <a:rPr lang="en-US" dirty="0" smtClean="0"/>
              <a:t>Average: 910 km/s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7</a:t>
            </a:fld>
            <a:r>
              <a:rPr lang="en-US" dirty="0" smtClean="0"/>
              <a:t>/24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6859594" y="5119766"/>
            <a:ext cx="87723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lmsal.com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0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3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Dimming and EIT Waves</a:t>
            </a:r>
            <a:endParaRPr lang="en-US" dirty="0"/>
          </a:p>
        </p:txBody>
      </p:sp>
      <p:pic>
        <p:nvPicPr>
          <p:cNvPr id="13" name="science_pBDI_dimming_5389.mo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417638"/>
            <a:ext cx="2435576" cy="2435576"/>
          </a:xfrm>
        </p:spPr>
      </p:pic>
      <p:pic>
        <p:nvPicPr>
          <p:cNvPr id="11" name="science_dimming_mask_dimming_5389.mo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" y="3853214"/>
            <a:ext cx="2435576" cy="2435576"/>
          </a:xfrm>
        </p:spPr>
      </p:pic>
      <p:sp>
        <p:nvSpPr>
          <p:cNvPr id="14" name="Content Placeholder 10"/>
          <p:cNvSpPr txBox="1">
            <a:spLocks/>
          </p:cNvSpPr>
          <p:nvPr/>
        </p:nvSpPr>
        <p:spPr>
          <a:xfrm>
            <a:off x="3088500" y="1417638"/>
            <a:ext cx="5293499" cy="5199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SDO Difference Images: 211 A</a:t>
            </a:r>
          </a:p>
          <a:p>
            <a:r>
              <a:rPr lang="en-US" dirty="0" smtClean="0"/>
              <a:t>Decreases in soft X-rays and EUV images [4]</a:t>
            </a:r>
          </a:p>
          <a:p>
            <a:r>
              <a:rPr lang="en-US" dirty="0" smtClean="0"/>
              <a:t>Caused by (?):</a:t>
            </a:r>
          </a:p>
          <a:p>
            <a:pPr lvl="1"/>
            <a:r>
              <a:rPr lang="en-US" dirty="0" smtClean="0"/>
              <a:t>Decrease in plasma density [4]</a:t>
            </a:r>
          </a:p>
          <a:p>
            <a:pPr lvl="1"/>
            <a:r>
              <a:rPr lang="en-US" dirty="0" smtClean="0"/>
              <a:t>Change in temperature [3]</a:t>
            </a:r>
          </a:p>
          <a:p>
            <a:r>
              <a:rPr lang="en-US" dirty="0" smtClean="0"/>
              <a:t>SEP Events</a:t>
            </a:r>
          </a:p>
          <a:p>
            <a:pPr lvl="1"/>
            <a:r>
              <a:rPr lang="en-US" dirty="0" smtClean="0"/>
              <a:t>Dimming Intensity [5]</a:t>
            </a:r>
          </a:p>
          <a:p>
            <a:pPr lvl="2"/>
            <a:r>
              <a:rPr lang="en-US" dirty="0" smtClean="0"/>
              <a:t>-132 to </a:t>
            </a:r>
            <a:r>
              <a:rPr lang="en-US" dirty="0" smtClean="0">
                <a:solidFill>
                  <a:srgbClr val="FF0000"/>
                </a:solidFill>
              </a:rPr>
              <a:t>-2952 DN/s * (10^3)</a:t>
            </a:r>
          </a:p>
          <a:p>
            <a:pPr lvl="2"/>
            <a:r>
              <a:rPr lang="en-US" dirty="0" smtClean="0"/>
              <a:t>Average: -1152 </a:t>
            </a:r>
            <a:r>
              <a:rPr lang="en-US" dirty="0"/>
              <a:t>DN/s * (10^3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Dimming Area</a:t>
            </a:r>
          </a:p>
          <a:p>
            <a:pPr lvl="2"/>
            <a:r>
              <a:rPr lang="en-US" dirty="0" smtClean="0"/>
              <a:t>0.8 (limb) to </a:t>
            </a:r>
            <a:r>
              <a:rPr lang="en-US" dirty="0" smtClean="0">
                <a:solidFill>
                  <a:srgbClr val="FF0000"/>
                </a:solidFill>
              </a:rPr>
              <a:t>372.1 km^2 * (10^9)</a:t>
            </a:r>
          </a:p>
          <a:p>
            <a:pPr lvl="2"/>
            <a:r>
              <a:rPr lang="en-US" dirty="0" smtClean="0"/>
              <a:t>Average: 142 </a:t>
            </a:r>
            <a:r>
              <a:rPr lang="en-US" dirty="0"/>
              <a:t>km^2 * (10^9)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8</a:t>
            </a:fld>
            <a:r>
              <a:rPr lang="en-US" dirty="0" smtClean="0"/>
              <a:t>/24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347987" y="6045200"/>
            <a:ext cx="154478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solardemon.oma.be</a:t>
            </a:r>
            <a:endParaRPr 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37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0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4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5067"/>
            <a:ext cx="7620000" cy="1143000"/>
          </a:xfrm>
        </p:spPr>
        <p:txBody>
          <a:bodyPr/>
          <a:lstStyle/>
          <a:p>
            <a:r>
              <a:rPr lang="en-US" dirty="0" smtClean="0"/>
              <a:t>Coronal Mass Ejection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264326" y="1218067"/>
            <a:ext cx="4267462" cy="4908413"/>
          </a:xfrm>
        </p:spPr>
        <p:txBody>
          <a:bodyPr/>
          <a:lstStyle/>
          <a:p>
            <a:r>
              <a:rPr lang="en-US" dirty="0" smtClean="0"/>
              <a:t>Ejection of energetic particles, plasma and magnetic fields [1]</a:t>
            </a:r>
          </a:p>
          <a:p>
            <a:r>
              <a:rPr lang="en-US" dirty="0" smtClean="0"/>
              <a:t>Fast CME Speeds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575 – </a:t>
            </a:r>
            <a:r>
              <a:rPr lang="en-US" u="sng" dirty="0" smtClean="0">
                <a:solidFill>
                  <a:srgbClr val="FF0000"/>
                </a:solidFill>
              </a:rPr>
              <a:t>2684 km/s</a:t>
            </a:r>
          </a:p>
          <a:p>
            <a:pPr lvl="2"/>
            <a:r>
              <a:rPr lang="en-US" dirty="0" smtClean="0">
                <a:solidFill>
                  <a:srgbClr val="FF0000"/>
                </a:solidFill>
              </a:rPr>
              <a:t>Average: 1543 km/s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650 – </a:t>
            </a:r>
            <a:r>
              <a:rPr lang="en-US" u="sng" dirty="0" smtClean="0">
                <a:solidFill>
                  <a:srgbClr val="0000FF"/>
                </a:solidFill>
              </a:rPr>
              <a:t>2500 km/s</a:t>
            </a:r>
          </a:p>
          <a:p>
            <a:pPr lvl="2"/>
            <a:r>
              <a:rPr lang="en-US" dirty="0" smtClean="0">
                <a:solidFill>
                  <a:srgbClr val="0000FF"/>
                </a:solidFill>
              </a:rPr>
              <a:t>Average: 1491 km/s</a:t>
            </a:r>
          </a:p>
          <a:p>
            <a:pPr lvl="1"/>
            <a:r>
              <a:rPr lang="en-US" dirty="0" smtClean="0"/>
              <a:t>All were “Halo” CMEs seen from SOHO [6]</a:t>
            </a:r>
            <a:endParaRPr lang="en-US" dirty="0"/>
          </a:p>
        </p:txBody>
      </p:sp>
      <p:pic>
        <p:nvPicPr>
          <p:cNvPr id="11" name="x2012_03_06_00_00_32_2012_03_07_23_31_20_LASCO_C3__LASCO_C2__AIA_304-hq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3242" b="3242"/>
          <a:stretch>
            <a:fillRect/>
          </a:stretch>
        </p:blipFill>
        <p:spPr>
          <a:xfrm>
            <a:off x="560216" y="1218067"/>
            <a:ext cx="3264298" cy="3217237"/>
          </a:xfrm>
          <a:prstGeom prst="rect">
            <a:avLst/>
          </a:prstGeom>
        </p:spPr>
      </p:pic>
      <p:pic>
        <p:nvPicPr>
          <p:cNvPr id="13" name="Picture 12" descr="20120307_014400_anim.tim-den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6" y="4499689"/>
            <a:ext cx="3264298" cy="20401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4309" y="6367396"/>
            <a:ext cx="3617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CDAW [6]           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00FF"/>
                </a:solidFill>
              </a:rPr>
              <a:t>DONKI [7] 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9</a:t>
            </a:fld>
            <a:r>
              <a:rPr lang="en-US" dirty="0" smtClean="0"/>
              <a:t>/24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613350" y="4158305"/>
            <a:ext cx="12111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>
                <a:solidFill>
                  <a:srgbClr val="FFFFFF"/>
                </a:solidFill>
              </a:rPr>
              <a:t>helioviewer.org</a:t>
            </a:r>
            <a:endParaRPr lang="en-US" sz="12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77872" y="6539875"/>
            <a:ext cx="194664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/>
              <a:t>kauai.ccmc.gsfc.nasa.gov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01016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4065</TotalTime>
  <Words>1393</Words>
  <Application>Microsoft Macintosh PowerPoint</Application>
  <PresentationFormat>On-screen Show (4:3)</PresentationFormat>
  <Paragraphs>218</Paragraphs>
  <Slides>26</Slides>
  <Notes>0</Notes>
  <HiddenSlides>0</HiddenSlides>
  <MMClips>8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Adjacency</vt:lpstr>
      <vt:lpstr>Type III Radio Burst Characteristics of SEP events</vt:lpstr>
      <vt:lpstr>Solar Energetic Particles</vt:lpstr>
      <vt:lpstr>Solar Energetic Particle Detection</vt:lpstr>
      <vt:lpstr>Events in Sample</vt:lpstr>
      <vt:lpstr>Evolution of SEP Events</vt:lpstr>
      <vt:lpstr>Intense EUV Flare</vt:lpstr>
      <vt:lpstr>Large-scale Coronal Propagating Front (193 A)</vt:lpstr>
      <vt:lpstr>Dimming and EIT Waves</vt:lpstr>
      <vt:lpstr>Coronal Mass Ejection</vt:lpstr>
      <vt:lpstr>SEP Detection in Space</vt:lpstr>
      <vt:lpstr>Ground Level Enhancements</vt:lpstr>
      <vt:lpstr>Flare Location</vt:lpstr>
      <vt:lpstr>Type III Radio Bursts</vt:lpstr>
      <vt:lpstr>Why these Frequencies?</vt:lpstr>
      <vt:lpstr>Type III Intensity and Duration</vt:lpstr>
      <vt:lpstr>Fluence vs. Proton Peak Intensity [preliminary!]</vt:lpstr>
      <vt:lpstr>CME Speed and Dimming Intensity </vt:lpstr>
      <vt:lpstr>Type III’s for Space Weather SEP Predictions</vt:lpstr>
      <vt:lpstr>Type III’s for Space Weather SEP Predictions (continued)</vt:lpstr>
      <vt:lpstr>Type III’s for Space Weather SEP Predictions: GLE</vt:lpstr>
      <vt:lpstr>What’s Next?</vt:lpstr>
      <vt:lpstr>Conclusions</vt:lpstr>
      <vt:lpstr>Acknowledgements</vt:lpstr>
      <vt:lpstr>References</vt:lpstr>
      <vt:lpstr>Extra Slides</vt:lpstr>
      <vt:lpstr>Open Field Lines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Bryan Yamashiro</dc:creator>
  <cp:lastModifiedBy>Bryan Yamashiro</cp:lastModifiedBy>
  <cp:revision>75</cp:revision>
  <dcterms:created xsi:type="dcterms:W3CDTF">2016-08-07T02:23:15Z</dcterms:created>
  <dcterms:modified xsi:type="dcterms:W3CDTF">2016-08-10T18:54:18Z</dcterms:modified>
</cp:coreProperties>
</file>